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B8F"/>
    <a:srgbClr val="FFC000"/>
    <a:srgbClr val="7C0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p:restoredTop sz="94709"/>
  </p:normalViewPr>
  <p:slideViewPr>
    <p:cSldViewPr snapToGrid="0" snapToObjects="1">
      <p:cViewPr>
        <p:scale>
          <a:sx n="50" d="100"/>
          <a:sy n="50" d="100"/>
        </p:scale>
        <p:origin x="1884" y="7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text, sign, gauge, worktable&#10;&#10;Description automatically generated">
            <a:extLst>
              <a:ext uri="{FF2B5EF4-FFF2-40B4-BE49-F238E27FC236}">
                <a16:creationId xmlns:a16="http://schemas.microsoft.com/office/drawing/2014/main" id="{38C90935-C8B1-B54C-8771-942A68089FF0}"/>
              </a:ext>
            </a:extLst>
          </p:cNvPr>
          <p:cNvPicPr>
            <a:picLocks noChangeAspect="1"/>
          </p:cNvPicPr>
          <p:nvPr userDrawn="1"/>
        </p:nvPicPr>
        <p:blipFill>
          <a:blip r:embed="rId2"/>
          <a:stretch>
            <a:fillRect/>
          </a:stretch>
        </p:blipFill>
        <p:spPr>
          <a:xfrm>
            <a:off x="-68293" y="-31994"/>
            <a:ext cx="12328587" cy="6921988"/>
          </a:xfrm>
          <a:prstGeom prst="rect">
            <a:avLst/>
          </a:prstGeom>
        </p:spPr>
      </p:pic>
      <p:sp>
        <p:nvSpPr>
          <p:cNvPr id="2" name="Title 1">
            <a:extLst>
              <a:ext uri="{FF2B5EF4-FFF2-40B4-BE49-F238E27FC236}">
                <a16:creationId xmlns:a16="http://schemas.microsoft.com/office/drawing/2014/main" id="{094680A5-739A-1C45-B174-CA2D3109D29B}"/>
              </a:ext>
            </a:extLst>
          </p:cNvPr>
          <p:cNvSpPr>
            <a:spLocks noGrp="1"/>
          </p:cNvSpPr>
          <p:nvPr>
            <p:ph type="ctrTitle" hasCustomPrompt="1"/>
          </p:nvPr>
        </p:nvSpPr>
        <p:spPr>
          <a:xfrm>
            <a:off x="1828800" y="1890072"/>
            <a:ext cx="8839200" cy="1233397"/>
          </a:xfrm>
        </p:spPr>
        <p:txBody>
          <a:bodyPr anchor="b">
            <a:normAutofit/>
          </a:bodyPr>
          <a:lstStyle>
            <a:lvl1pPr algn="l">
              <a:defRPr sz="4000">
                <a:solidFill>
                  <a:srgbClr val="FFC000"/>
                </a:solidFill>
              </a:defRPr>
            </a:lvl1pPr>
          </a:lstStyle>
          <a:p>
            <a:r>
              <a:rPr lang="en-GB" dirty="0"/>
              <a:t>Click to edit</a:t>
            </a:r>
            <a:br>
              <a:rPr lang="en-GB" dirty="0"/>
            </a:br>
            <a:r>
              <a:rPr lang="en-GB" dirty="0"/>
              <a:t>Master title style</a:t>
            </a:r>
            <a:endParaRPr lang="en-US" dirty="0"/>
          </a:p>
        </p:txBody>
      </p:sp>
      <p:sp>
        <p:nvSpPr>
          <p:cNvPr id="3" name="Subtitle 2">
            <a:extLst>
              <a:ext uri="{FF2B5EF4-FFF2-40B4-BE49-F238E27FC236}">
                <a16:creationId xmlns:a16="http://schemas.microsoft.com/office/drawing/2014/main" id="{C39C3032-3B27-B143-993A-82FA87E50107}"/>
              </a:ext>
            </a:extLst>
          </p:cNvPr>
          <p:cNvSpPr>
            <a:spLocks noGrp="1"/>
          </p:cNvSpPr>
          <p:nvPr>
            <p:ph type="subTitle" idx="1"/>
          </p:nvPr>
        </p:nvSpPr>
        <p:spPr>
          <a:xfrm>
            <a:off x="1828798" y="3333033"/>
            <a:ext cx="8839201" cy="437371"/>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B2D136D6-4448-1E49-8C61-EFEE4AC30E73}"/>
              </a:ext>
            </a:extLst>
          </p:cNvPr>
          <p:cNvSpPr>
            <a:spLocks noGrp="1"/>
          </p:cNvSpPr>
          <p:nvPr>
            <p:ph type="dt" sz="half" idx="10"/>
          </p:nvPr>
        </p:nvSpPr>
        <p:spPr/>
        <p:txBody>
          <a:bodyPr/>
          <a:lstStyle>
            <a:lvl1pPr>
              <a:defRPr>
                <a:solidFill>
                  <a:schemeClr val="bg1">
                    <a:lumMod val="95000"/>
                  </a:schemeClr>
                </a:solidFill>
              </a:defRPr>
            </a:lvl1pPr>
          </a:lstStyle>
          <a:p>
            <a:fld id="{3D528675-B65D-0446-9DC7-C2DD5AC5166A}" type="datetimeFigureOut">
              <a:rPr lang="en-US" smtClean="0"/>
              <a:pPr/>
              <a:t>6/21/2021</a:t>
            </a:fld>
            <a:endParaRPr lang="en-US" dirty="0"/>
          </a:p>
        </p:txBody>
      </p:sp>
      <p:sp>
        <p:nvSpPr>
          <p:cNvPr id="5" name="Footer Placeholder 4">
            <a:extLst>
              <a:ext uri="{FF2B5EF4-FFF2-40B4-BE49-F238E27FC236}">
                <a16:creationId xmlns:a16="http://schemas.microsoft.com/office/drawing/2014/main" id="{2BABE850-313D-024D-B77C-4AC034AFFA8F}"/>
              </a:ext>
            </a:extLst>
          </p:cNvPr>
          <p:cNvSpPr>
            <a:spLocks noGrp="1"/>
          </p:cNvSpPr>
          <p:nvPr>
            <p:ph type="ftr" sz="quarter" idx="11"/>
          </p:nvPr>
        </p:nvSpPr>
        <p:spPr/>
        <p:txBody>
          <a:bodyPr/>
          <a:lstStyle>
            <a:lvl1pPr>
              <a:defRPr>
                <a:solidFill>
                  <a:schemeClr val="bg1">
                    <a:lumMod val="95000"/>
                  </a:schemeClr>
                </a:solidFill>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1DB03D28-1B74-B948-9A18-D4AB40B0AF2E}"/>
              </a:ext>
            </a:extLst>
          </p:cNvPr>
          <p:cNvPicPr>
            <a:picLocks noChangeAspect="1"/>
          </p:cNvPicPr>
          <p:nvPr userDrawn="1"/>
        </p:nvPicPr>
        <p:blipFill>
          <a:blip r:embed="rId3"/>
          <a:stretch>
            <a:fillRect/>
          </a:stretch>
        </p:blipFill>
        <p:spPr>
          <a:xfrm>
            <a:off x="8610600" y="5527981"/>
            <a:ext cx="964894" cy="964894"/>
          </a:xfrm>
          <a:prstGeom prst="rect">
            <a:avLst/>
          </a:prstGeom>
        </p:spPr>
      </p:pic>
      <p:pic>
        <p:nvPicPr>
          <p:cNvPr id="10" name="Picture 9">
            <a:extLst>
              <a:ext uri="{FF2B5EF4-FFF2-40B4-BE49-F238E27FC236}">
                <a16:creationId xmlns:a16="http://schemas.microsoft.com/office/drawing/2014/main" id="{CBD8AD17-E7B1-7247-8E34-BF64ABC82196}"/>
              </a:ext>
            </a:extLst>
          </p:cNvPr>
          <p:cNvPicPr>
            <a:picLocks noChangeAspect="1"/>
          </p:cNvPicPr>
          <p:nvPr userDrawn="1"/>
        </p:nvPicPr>
        <p:blipFill>
          <a:blip r:embed="rId4"/>
          <a:stretch>
            <a:fillRect/>
          </a:stretch>
        </p:blipFill>
        <p:spPr>
          <a:xfrm>
            <a:off x="9880584" y="5671551"/>
            <a:ext cx="1473216" cy="682446"/>
          </a:xfrm>
          <a:prstGeom prst="rect">
            <a:avLst/>
          </a:prstGeom>
        </p:spPr>
      </p:pic>
    </p:spTree>
    <p:extLst>
      <p:ext uri="{BB962C8B-B14F-4D97-AF65-F5344CB8AC3E}">
        <p14:creationId xmlns:p14="http://schemas.microsoft.com/office/powerpoint/2010/main" val="160486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D658-0828-8448-B591-6CFCE8E64204}"/>
              </a:ext>
            </a:extLst>
          </p:cNvPr>
          <p:cNvSpPr>
            <a:spLocks noGrp="1"/>
          </p:cNvSpPr>
          <p:nvPr>
            <p:ph type="title"/>
          </p:nvPr>
        </p:nvSpPr>
        <p:spPr/>
        <p:txBody>
          <a:bodyPr/>
          <a:lstStyle>
            <a:lvl1pPr>
              <a:defRPr>
                <a:solidFill>
                  <a:srgbClr val="7C0F2E"/>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81C5DC1-7F53-924F-87B8-FA0C87B40F62}"/>
              </a:ext>
            </a:extLst>
          </p:cNvPr>
          <p:cNvSpPr>
            <a:spLocks noGrp="1"/>
          </p:cNvSpPr>
          <p:nvPr>
            <p:ph idx="1"/>
          </p:nvPr>
        </p:nvSpPr>
        <p:spPr/>
        <p:txBody>
          <a:bodyPr/>
          <a:lstStyle>
            <a:lvl1pPr>
              <a:defRPr>
                <a:solidFill>
                  <a:srgbClr val="FFC000"/>
                </a:solidFill>
              </a:defRPr>
            </a:lvl1pPr>
            <a:lvl2pPr>
              <a:defRPr>
                <a:solidFill>
                  <a:srgbClr val="2C3B8F"/>
                </a:solidFill>
              </a:defRPr>
            </a:lvl2pPr>
            <a:lvl3pPr>
              <a:defRPr>
                <a:solidFill>
                  <a:srgbClr val="2C3B8F"/>
                </a:solidFill>
              </a:defRPr>
            </a:lvl3pPr>
            <a:lvl4pPr>
              <a:defRPr>
                <a:solidFill>
                  <a:srgbClr val="2C3B8F"/>
                </a:solidFill>
              </a:defRPr>
            </a:lvl4pPr>
            <a:lvl5pPr>
              <a:defRPr>
                <a:solidFill>
                  <a:srgbClr val="2C3B8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DAB0D50-B7A2-0640-9884-D583D5C3DD5A}"/>
              </a:ext>
            </a:extLst>
          </p:cNvPr>
          <p:cNvSpPr>
            <a:spLocks noGrp="1"/>
          </p:cNvSpPr>
          <p:nvPr>
            <p:ph type="dt" sz="half" idx="10"/>
          </p:nvPr>
        </p:nvSpPr>
        <p:spPr/>
        <p:txBody>
          <a:bodyPr/>
          <a:lstStyle/>
          <a:p>
            <a:fld id="{3D528675-B65D-0446-9DC7-C2DD5AC5166A}" type="datetimeFigureOut">
              <a:rPr lang="en-US" smtClean="0"/>
              <a:t>6/21/2021</a:t>
            </a:fld>
            <a:endParaRPr lang="en-US"/>
          </a:p>
        </p:txBody>
      </p:sp>
      <p:sp>
        <p:nvSpPr>
          <p:cNvPr id="5" name="Footer Placeholder 4">
            <a:extLst>
              <a:ext uri="{FF2B5EF4-FFF2-40B4-BE49-F238E27FC236}">
                <a16:creationId xmlns:a16="http://schemas.microsoft.com/office/drawing/2014/main" id="{784CA28B-363B-C84C-ABB7-16A9C6D7E5E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687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BFB6-D397-1A40-99C0-DF0FF73E5A19}"/>
              </a:ext>
            </a:extLst>
          </p:cNvPr>
          <p:cNvSpPr>
            <a:spLocks noGrp="1"/>
          </p:cNvSpPr>
          <p:nvPr>
            <p:ph type="title"/>
          </p:nvPr>
        </p:nvSpPr>
        <p:spPr/>
        <p:txBody>
          <a:bodyPr/>
          <a:lstStyle>
            <a:lvl1pPr>
              <a:defRPr>
                <a:solidFill>
                  <a:srgbClr val="7C0F2E"/>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9B0F187-F1A1-2F4C-B635-C24076F2988B}"/>
              </a:ext>
            </a:extLst>
          </p:cNvPr>
          <p:cNvSpPr>
            <a:spLocks noGrp="1"/>
          </p:cNvSpPr>
          <p:nvPr>
            <p:ph sz="half" idx="1"/>
          </p:nvPr>
        </p:nvSpPr>
        <p:spPr>
          <a:xfrm>
            <a:off x="838200" y="1825625"/>
            <a:ext cx="5181600" cy="4351338"/>
          </a:xfrm>
        </p:spPr>
        <p:txBody>
          <a:bodyPr/>
          <a:lstStyle>
            <a:lvl1pPr>
              <a:defRPr>
                <a:solidFill>
                  <a:srgbClr val="FFC000"/>
                </a:solidFill>
              </a:defRPr>
            </a:lvl1pPr>
            <a:lvl2pPr>
              <a:defRPr>
                <a:solidFill>
                  <a:srgbClr val="2C3B8F"/>
                </a:solidFill>
              </a:defRPr>
            </a:lvl2pPr>
            <a:lvl3pPr>
              <a:defRPr>
                <a:solidFill>
                  <a:srgbClr val="2C3B8F"/>
                </a:solidFill>
              </a:defRPr>
            </a:lvl3pPr>
            <a:lvl4pPr>
              <a:defRPr>
                <a:solidFill>
                  <a:srgbClr val="2C3B8F"/>
                </a:solidFill>
              </a:defRPr>
            </a:lvl4pPr>
            <a:lvl5pPr>
              <a:defRPr>
                <a:solidFill>
                  <a:srgbClr val="2C3B8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2427DB75-5A0E-F54C-A996-D2CED9DDE379}"/>
              </a:ext>
            </a:extLst>
          </p:cNvPr>
          <p:cNvSpPr>
            <a:spLocks noGrp="1"/>
          </p:cNvSpPr>
          <p:nvPr>
            <p:ph sz="half" idx="2"/>
          </p:nvPr>
        </p:nvSpPr>
        <p:spPr>
          <a:xfrm>
            <a:off x="6172200" y="1825625"/>
            <a:ext cx="5181600" cy="4351338"/>
          </a:xfrm>
        </p:spPr>
        <p:txBody>
          <a:bodyPr/>
          <a:lstStyle>
            <a:lvl1pPr>
              <a:defRPr>
                <a:solidFill>
                  <a:srgbClr val="FFC000"/>
                </a:solidFill>
              </a:defRPr>
            </a:lvl1pPr>
            <a:lvl2pPr>
              <a:defRPr>
                <a:solidFill>
                  <a:srgbClr val="2C3B8F"/>
                </a:solidFill>
              </a:defRPr>
            </a:lvl2pPr>
            <a:lvl3pPr>
              <a:defRPr>
                <a:solidFill>
                  <a:srgbClr val="2C3B8F"/>
                </a:solidFill>
              </a:defRPr>
            </a:lvl3pPr>
            <a:lvl4pPr>
              <a:defRPr>
                <a:solidFill>
                  <a:srgbClr val="2C3B8F"/>
                </a:solidFill>
              </a:defRPr>
            </a:lvl4pPr>
            <a:lvl5pPr>
              <a:defRPr>
                <a:solidFill>
                  <a:srgbClr val="2C3B8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3B87CBA0-7A4A-CE44-B7E1-33C4BDDEDB0E}"/>
              </a:ext>
            </a:extLst>
          </p:cNvPr>
          <p:cNvSpPr>
            <a:spLocks noGrp="1"/>
          </p:cNvSpPr>
          <p:nvPr>
            <p:ph type="dt" sz="half" idx="10"/>
          </p:nvPr>
        </p:nvSpPr>
        <p:spPr/>
        <p:txBody>
          <a:bodyPr/>
          <a:lstStyle/>
          <a:p>
            <a:fld id="{3D528675-B65D-0446-9DC7-C2DD5AC5166A}" type="datetimeFigureOut">
              <a:rPr lang="en-US" smtClean="0"/>
              <a:t>6/21/2021</a:t>
            </a:fld>
            <a:endParaRPr lang="en-US"/>
          </a:p>
        </p:txBody>
      </p:sp>
      <p:sp>
        <p:nvSpPr>
          <p:cNvPr id="6" name="Footer Placeholder 5">
            <a:extLst>
              <a:ext uri="{FF2B5EF4-FFF2-40B4-BE49-F238E27FC236}">
                <a16:creationId xmlns:a16="http://schemas.microsoft.com/office/drawing/2014/main" id="{62F6D38C-5117-B044-8F7F-49A99CE90EA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479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EC94-5A8E-DA49-AE2D-87AF47EE855C}"/>
              </a:ext>
            </a:extLst>
          </p:cNvPr>
          <p:cNvSpPr>
            <a:spLocks noGrp="1"/>
          </p:cNvSpPr>
          <p:nvPr>
            <p:ph type="title"/>
          </p:nvPr>
        </p:nvSpPr>
        <p:spPr/>
        <p:txBody>
          <a:bodyPr/>
          <a:lstStyle>
            <a:lvl1pPr>
              <a:defRPr>
                <a:solidFill>
                  <a:srgbClr val="7C0F2E"/>
                </a:solidFill>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6D9E3E7B-4CE9-8F43-9C1E-AA6BDD5A5C1C}"/>
              </a:ext>
            </a:extLst>
          </p:cNvPr>
          <p:cNvSpPr>
            <a:spLocks noGrp="1"/>
          </p:cNvSpPr>
          <p:nvPr>
            <p:ph type="dt" sz="half" idx="10"/>
          </p:nvPr>
        </p:nvSpPr>
        <p:spPr/>
        <p:txBody>
          <a:bodyPr/>
          <a:lstStyle/>
          <a:p>
            <a:fld id="{3D528675-B65D-0446-9DC7-C2DD5AC5166A}" type="datetimeFigureOut">
              <a:rPr lang="en-US" smtClean="0"/>
              <a:t>6/21/2021</a:t>
            </a:fld>
            <a:endParaRPr lang="en-US"/>
          </a:p>
        </p:txBody>
      </p:sp>
      <p:sp>
        <p:nvSpPr>
          <p:cNvPr id="4" name="Footer Placeholder 3">
            <a:extLst>
              <a:ext uri="{FF2B5EF4-FFF2-40B4-BE49-F238E27FC236}">
                <a16:creationId xmlns:a16="http://schemas.microsoft.com/office/drawing/2014/main" id="{05117796-6A8D-3F44-893B-98F5DB689A3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8833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E71383-06C0-FE48-B6DD-8606CBDFFABF}"/>
              </a:ext>
            </a:extLst>
          </p:cNvPr>
          <p:cNvSpPr>
            <a:spLocks noGrp="1"/>
          </p:cNvSpPr>
          <p:nvPr>
            <p:ph type="dt" sz="half" idx="10"/>
          </p:nvPr>
        </p:nvSpPr>
        <p:spPr/>
        <p:txBody>
          <a:bodyPr/>
          <a:lstStyle/>
          <a:p>
            <a:fld id="{3D528675-B65D-0446-9DC7-C2DD5AC5166A}" type="datetimeFigureOut">
              <a:rPr lang="en-US" smtClean="0"/>
              <a:t>6/21/2021</a:t>
            </a:fld>
            <a:endParaRPr lang="en-US"/>
          </a:p>
        </p:txBody>
      </p:sp>
      <p:sp>
        <p:nvSpPr>
          <p:cNvPr id="3" name="Footer Placeholder 2">
            <a:extLst>
              <a:ext uri="{FF2B5EF4-FFF2-40B4-BE49-F238E27FC236}">
                <a16:creationId xmlns:a16="http://schemas.microsoft.com/office/drawing/2014/main" id="{F0475FCC-3D84-7546-A72A-9923A73BAE7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432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B7923EA4-8FF2-D744-A3AE-DDB3D83B996F}"/>
              </a:ext>
            </a:extLst>
          </p:cNvPr>
          <p:cNvPicPr>
            <a:picLocks noChangeAspect="1"/>
          </p:cNvPicPr>
          <p:nvPr userDrawn="1"/>
        </p:nvPicPr>
        <p:blipFill>
          <a:blip r:embed="rId7"/>
          <a:stretch>
            <a:fillRect/>
          </a:stretch>
        </p:blipFill>
        <p:spPr>
          <a:xfrm>
            <a:off x="9178724" y="4123476"/>
            <a:ext cx="3013276" cy="2780823"/>
          </a:xfrm>
          <a:prstGeom prst="rect">
            <a:avLst/>
          </a:prstGeom>
        </p:spPr>
      </p:pic>
      <p:sp>
        <p:nvSpPr>
          <p:cNvPr id="2" name="Title Placeholder 1">
            <a:extLst>
              <a:ext uri="{FF2B5EF4-FFF2-40B4-BE49-F238E27FC236}">
                <a16:creationId xmlns:a16="http://schemas.microsoft.com/office/drawing/2014/main" id="{72A327C7-A3C4-A242-819B-6DCE4A7B0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F57BAE-F8E6-474E-8D70-0CF293DB3661}"/>
              </a:ext>
            </a:extLst>
          </p:cNvPr>
          <p:cNvSpPr>
            <a:spLocks noGrp="1"/>
          </p:cNvSpPr>
          <p:nvPr>
            <p:ph type="body" idx="1"/>
          </p:nvPr>
        </p:nvSpPr>
        <p:spPr>
          <a:xfrm>
            <a:off x="838200" y="1825625"/>
            <a:ext cx="10515600" cy="402251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8F78D38-52C6-B442-8054-AB24E964B455}"/>
              </a:ext>
            </a:extLst>
          </p:cNvPr>
          <p:cNvSpPr>
            <a:spLocks noGrp="1"/>
          </p:cNvSpPr>
          <p:nvPr>
            <p:ph type="dt" sz="half" idx="2"/>
          </p:nvPr>
        </p:nvSpPr>
        <p:spPr>
          <a:xfrm>
            <a:off x="838200" y="6010428"/>
            <a:ext cx="1185441" cy="365125"/>
          </a:xfrm>
          <a:prstGeom prst="rect">
            <a:avLst/>
          </a:prstGeom>
        </p:spPr>
        <p:txBody>
          <a:bodyPr vert="horz" lIns="91440" tIns="45720" rIns="91440" bIns="45720" rtlCol="0" anchor="ctr"/>
          <a:lstStyle>
            <a:lvl1pPr algn="l">
              <a:defRPr sz="1200" b="0" i="0">
                <a:solidFill>
                  <a:srgbClr val="FFC000"/>
                </a:solidFill>
                <a:latin typeface="Poppins" pitchFamily="2" charset="77"/>
                <a:cs typeface="Poppins" pitchFamily="2" charset="77"/>
              </a:defRPr>
            </a:lvl1pPr>
          </a:lstStyle>
          <a:p>
            <a:fld id="{3D528675-B65D-0446-9DC7-C2DD5AC5166A}" type="datetimeFigureOut">
              <a:rPr lang="en-US" smtClean="0"/>
              <a:pPr/>
              <a:t>6/21/2021</a:t>
            </a:fld>
            <a:endParaRPr lang="en-US" dirty="0"/>
          </a:p>
        </p:txBody>
      </p:sp>
      <p:sp>
        <p:nvSpPr>
          <p:cNvPr id="5" name="Footer Placeholder 4">
            <a:extLst>
              <a:ext uri="{FF2B5EF4-FFF2-40B4-BE49-F238E27FC236}">
                <a16:creationId xmlns:a16="http://schemas.microsoft.com/office/drawing/2014/main" id="{244D5479-6EA9-BF42-A0D9-B444C3076373}"/>
              </a:ext>
            </a:extLst>
          </p:cNvPr>
          <p:cNvSpPr>
            <a:spLocks noGrp="1"/>
          </p:cNvSpPr>
          <p:nvPr>
            <p:ph type="ftr" sz="quarter" idx="3"/>
          </p:nvPr>
        </p:nvSpPr>
        <p:spPr>
          <a:xfrm>
            <a:off x="4296137" y="6010428"/>
            <a:ext cx="3599726" cy="365125"/>
          </a:xfrm>
          <a:prstGeom prst="rect">
            <a:avLst/>
          </a:prstGeom>
        </p:spPr>
        <p:txBody>
          <a:bodyPr vert="horz" lIns="91440" tIns="45720" rIns="91440" bIns="45720" rtlCol="0" anchor="ctr"/>
          <a:lstStyle>
            <a:lvl1pPr algn="ctr">
              <a:defRPr sz="1200">
                <a:solidFill>
                  <a:srgbClr val="FFC000"/>
                </a:solidFill>
                <a:latin typeface="Poppins" pitchFamily="2" charset="77"/>
                <a:cs typeface="Poppins" pitchFamily="2" charset="77"/>
              </a:defRPr>
            </a:lvl1pPr>
          </a:lstStyle>
          <a:p>
            <a:endParaRPr lang="en-US" dirty="0"/>
          </a:p>
        </p:txBody>
      </p:sp>
      <p:pic>
        <p:nvPicPr>
          <p:cNvPr id="10" name="Picture 9">
            <a:extLst>
              <a:ext uri="{FF2B5EF4-FFF2-40B4-BE49-F238E27FC236}">
                <a16:creationId xmlns:a16="http://schemas.microsoft.com/office/drawing/2014/main" id="{28769158-0603-3D4E-B36A-2A940B06E74A}"/>
              </a:ext>
            </a:extLst>
          </p:cNvPr>
          <p:cNvPicPr>
            <a:picLocks noChangeAspect="1"/>
          </p:cNvPicPr>
          <p:nvPr userDrawn="1"/>
        </p:nvPicPr>
        <p:blipFill>
          <a:blip r:embed="rId8"/>
          <a:srcRect/>
          <a:stretch/>
        </p:blipFill>
        <p:spPr>
          <a:xfrm>
            <a:off x="9980464" y="5783947"/>
            <a:ext cx="1273456" cy="591606"/>
          </a:xfrm>
          <a:prstGeom prst="rect">
            <a:avLst/>
          </a:prstGeom>
        </p:spPr>
      </p:pic>
      <p:pic>
        <p:nvPicPr>
          <p:cNvPr id="9" name="Picture 8" descr="Logo&#10;&#10;Description automatically generated">
            <a:extLst>
              <a:ext uri="{FF2B5EF4-FFF2-40B4-BE49-F238E27FC236}">
                <a16:creationId xmlns:a16="http://schemas.microsoft.com/office/drawing/2014/main" id="{9929AC77-255E-834A-B2CC-34CAE0739774}"/>
              </a:ext>
            </a:extLst>
          </p:cNvPr>
          <p:cNvPicPr>
            <a:picLocks noChangeAspect="1"/>
          </p:cNvPicPr>
          <p:nvPr userDrawn="1"/>
        </p:nvPicPr>
        <p:blipFill>
          <a:blip r:embed="rId9"/>
          <a:stretch>
            <a:fillRect/>
          </a:stretch>
        </p:blipFill>
        <p:spPr>
          <a:xfrm>
            <a:off x="8491643" y="5527981"/>
            <a:ext cx="964894" cy="964894"/>
          </a:xfrm>
          <a:prstGeom prst="rect">
            <a:avLst/>
          </a:prstGeom>
        </p:spPr>
      </p:pic>
    </p:spTree>
    <p:extLst>
      <p:ext uri="{BB962C8B-B14F-4D97-AF65-F5344CB8AC3E}">
        <p14:creationId xmlns:p14="http://schemas.microsoft.com/office/powerpoint/2010/main" val="1964683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0" i="0" kern="1200">
          <a:solidFill>
            <a:srgbClr val="7C0F2E"/>
          </a:solidFill>
          <a:latin typeface="Poppins Medium" pitchFamily="2" charset="77"/>
          <a:ea typeface="+mj-ea"/>
          <a:cs typeface="Poppins Medium"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C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C3B8F"/>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C3B8F"/>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C3B8F"/>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3B8F"/>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9E86-3F43-CC4C-8DF0-C645D4AF2EA6}"/>
              </a:ext>
            </a:extLst>
          </p:cNvPr>
          <p:cNvSpPr>
            <a:spLocks noGrp="1"/>
          </p:cNvSpPr>
          <p:nvPr>
            <p:ph type="ctrTitle"/>
          </p:nvPr>
        </p:nvSpPr>
        <p:spPr/>
        <p:txBody>
          <a:bodyPr/>
          <a:lstStyle/>
          <a:p>
            <a:r>
              <a:rPr lang="en-US" dirty="0"/>
              <a:t>Tower Wood Residential</a:t>
            </a:r>
          </a:p>
        </p:txBody>
      </p:sp>
      <p:sp>
        <p:nvSpPr>
          <p:cNvPr id="3" name="Subtitle 2">
            <a:extLst>
              <a:ext uri="{FF2B5EF4-FFF2-40B4-BE49-F238E27FC236}">
                <a16:creationId xmlns:a16="http://schemas.microsoft.com/office/drawing/2014/main" id="{5F85D2FC-A81B-E041-B74C-1D2B55D15C06}"/>
              </a:ext>
            </a:extLst>
          </p:cNvPr>
          <p:cNvSpPr>
            <a:spLocks noGrp="1"/>
          </p:cNvSpPr>
          <p:nvPr>
            <p:ph type="subTitle" idx="1"/>
          </p:nvPr>
        </p:nvSpPr>
        <p:spPr/>
        <p:txBody>
          <a:bodyPr/>
          <a:lstStyle/>
          <a:p>
            <a:r>
              <a:rPr lang="en-US" dirty="0"/>
              <a:t>Tuesday 23</a:t>
            </a:r>
            <a:r>
              <a:rPr lang="en-US" baseline="30000" dirty="0"/>
              <a:t>rd</a:t>
            </a:r>
            <a:r>
              <a:rPr lang="en-US" dirty="0"/>
              <a:t> November 2021 – Friday 26</a:t>
            </a:r>
            <a:r>
              <a:rPr lang="en-US" baseline="30000" dirty="0"/>
              <a:t>th</a:t>
            </a:r>
            <a:r>
              <a:rPr lang="en-US" dirty="0"/>
              <a:t> November 2021</a:t>
            </a:r>
          </a:p>
        </p:txBody>
      </p:sp>
    </p:spTree>
    <p:extLst>
      <p:ext uri="{BB962C8B-B14F-4D97-AF65-F5344CB8AC3E}">
        <p14:creationId xmlns:p14="http://schemas.microsoft.com/office/powerpoint/2010/main" val="385090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AB0-CBAC-4E3F-BF51-38D21137F8A3}"/>
              </a:ext>
            </a:extLst>
          </p:cNvPr>
          <p:cNvSpPr>
            <a:spLocks noGrp="1"/>
          </p:cNvSpPr>
          <p:nvPr>
            <p:ph type="title"/>
          </p:nvPr>
        </p:nvSpPr>
        <p:spPr/>
        <p:txBody>
          <a:bodyPr/>
          <a:lstStyle/>
          <a:p>
            <a:r>
              <a:rPr lang="en-GB" dirty="0"/>
              <a:t>Extra Information</a:t>
            </a:r>
          </a:p>
        </p:txBody>
      </p:sp>
      <p:sp>
        <p:nvSpPr>
          <p:cNvPr id="3" name="Content Placeholder 2">
            <a:extLst>
              <a:ext uri="{FF2B5EF4-FFF2-40B4-BE49-F238E27FC236}">
                <a16:creationId xmlns:a16="http://schemas.microsoft.com/office/drawing/2014/main" id="{5CFECF67-FC65-430A-AA57-91696AC9E447}"/>
              </a:ext>
            </a:extLst>
          </p:cNvPr>
          <p:cNvSpPr>
            <a:spLocks noGrp="1"/>
          </p:cNvSpPr>
          <p:nvPr>
            <p:ph idx="1"/>
          </p:nvPr>
        </p:nvSpPr>
        <p:spPr/>
        <p:txBody>
          <a:bodyPr>
            <a:normAutofit fontScale="62500" lnSpcReduction="20000"/>
          </a:bodyPr>
          <a:lstStyle/>
          <a:p>
            <a:pPr>
              <a:lnSpc>
                <a:spcPct val="120000"/>
              </a:lnSpc>
            </a:pPr>
            <a:r>
              <a:rPr lang="en-GB" sz="3600" dirty="0">
                <a:latin typeface="Poppins" panose="00000500000000000000" pitchFamily="2" charset="0"/>
                <a:cs typeface="Poppins" panose="00000500000000000000" pitchFamily="2" charset="0"/>
              </a:rPr>
              <a:t>There are no phones/tablets/electronic devices allowed. School will text parents regularly to update you. </a:t>
            </a:r>
            <a:r>
              <a:rPr lang="en-GB" sz="3600" dirty="0">
                <a:solidFill>
                  <a:srgbClr val="FF0000"/>
                </a:solidFill>
                <a:latin typeface="Poppins" panose="00000500000000000000" pitchFamily="2" charset="0"/>
                <a:cs typeface="Poppins" panose="00000500000000000000" pitchFamily="2" charset="0"/>
              </a:rPr>
              <a:t>Please make sure the office has your current number. </a:t>
            </a:r>
          </a:p>
          <a:p>
            <a:pPr>
              <a:lnSpc>
                <a:spcPct val="120000"/>
              </a:lnSpc>
            </a:pPr>
            <a:r>
              <a:rPr lang="en-GB" sz="3600" dirty="0">
                <a:latin typeface="Poppins" panose="00000500000000000000" pitchFamily="2" charset="0"/>
                <a:cs typeface="Poppins" panose="00000500000000000000" pitchFamily="2" charset="0"/>
              </a:rPr>
              <a:t>Medical forms need to be in ASAP.</a:t>
            </a:r>
          </a:p>
          <a:p>
            <a:pPr>
              <a:lnSpc>
                <a:spcPct val="120000"/>
              </a:lnSpc>
            </a:pPr>
            <a:r>
              <a:rPr lang="en-GB" sz="3600" dirty="0">
                <a:latin typeface="Poppins" panose="00000500000000000000" pitchFamily="2" charset="0"/>
                <a:cs typeface="Poppins" panose="00000500000000000000" pitchFamily="2" charset="0"/>
              </a:rPr>
              <a:t>Please let us know about any allergies/conditions too. For any sensitive matters that you wish to discuss in private,  please just speak to a member of staff. We need to know </a:t>
            </a:r>
            <a:r>
              <a:rPr lang="en-GB" sz="3600" dirty="0">
                <a:solidFill>
                  <a:srgbClr val="FF0000"/>
                </a:solidFill>
                <a:latin typeface="Poppins" panose="00000500000000000000" pitchFamily="2" charset="0"/>
                <a:cs typeface="Poppins" panose="00000500000000000000" pitchFamily="2" charset="0"/>
              </a:rPr>
              <a:t>everything. </a:t>
            </a:r>
          </a:p>
          <a:p>
            <a:pPr>
              <a:lnSpc>
                <a:spcPct val="120000"/>
              </a:lnSpc>
            </a:pPr>
            <a:r>
              <a:rPr lang="en-GB" sz="3600" dirty="0">
                <a:latin typeface="Poppins" panose="00000500000000000000" pitchFamily="2" charset="0"/>
                <a:cs typeface="Poppins" panose="00000500000000000000" pitchFamily="2" charset="0"/>
              </a:rPr>
              <a:t>If you have any questions at all, just ask. </a:t>
            </a:r>
          </a:p>
          <a:p>
            <a:pPr>
              <a:lnSpc>
                <a:spcPct val="120000"/>
              </a:lnSpc>
            </a:pPr>
            <a:r>
              <a:rPr lang="en-GB" sz="3600" dirty="0">
                <a:latin typeface="Poppins" panose="00000500000000000000" pitchFamily="2" charset="0"/>
                <a:cs typeface="Poppins" panose="00000500000000000000" pitchFamily="2" charset="0"/>
              </a:rPr>
              <a:t>Children will not need any spending money. </a:t>
            </a:r>
          </a:p>
          <a:p>
            <a:pPr marL="0" indent="0">
              <a:lnSpc>
                <a:spcPct val="120000"/>
              </a:lnSpc>
              <a:buNone/>
            </a:pPr>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6506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AB0-CBAC-4E3F-BF51-38D21137F8A3}"/>
              </a:ext>
            </a:extLst>
          </p:cNvPr>
          <p:cNvSpPr>
            <a:spLocks noGrp="1"/>
          </p:cNvSpPr>
          <p:nvPr>
            <p:ph type="title"/>
          </p:nvPr>
        </p:nvSpPr>
        <p:spPr/>
        <p:txBody>
          <a:bodyPr/>
          <a:lstStyle/>
          <a:p>
            <a:r>
              <a:rPr lang="en-GB" dirty="0"/>
              <a:t>Medical Forms</a:t>
            </a:r>
          </a:p>
        </p:txBody>
      </p:sp>
      <p:sp>
        <p:nvSpPr>
          <p:cNvPr id="3" name="Content Placeholder 2">
            <a:extLst>
              <a:ext uri="{FF2B5EF4-FFF2-40B4-BE49-F238E27FC236}">
                <a16:creationId xmlns:a16="http://schemas.microsoft.com/office/drawing/2014/main" id="{5CFECF67-FC65-430A-AA57-91696AC9E447}"/>
              </a:ext>
            </a:extLst>
          </p:cNvPr>
          <p:cNvSpPr>
            <a:spLocks noGrp="1"/>
          </p:cNvSpPr>
          <p:nvPr>
            <p:ph idx="1"/>
          </p:nvPr>
        </p:nvSpPr>
        <p:spPr/>
        <p:txBody>
          <a:bodyPr>
            <a:normAutofit fontScale="55000" lnSpcReduction="20000"/>
          </a:bodyPr>
          <a:lstStyle/>
          <a:p>
            <a:pPr>
              <a:lnSpc>
                <a:spcPct val="120000"/>
              </a:lnSpc>
            </a:pPr>
            <a:r>
              <a:rPr lang="en-GB" sz="3600" dirty="0">
                <a:latin typeface="Poppins" panose="00000500000000000000" pitchFamily="2" charset="0"/>
                <a:cs typeface="Poppins" panose="00000500000000000000" pitchFamily="2" charset="0"/>
              </a:rPr>
              <a:t>In order for your child to attend there are compulsory medical forms from Lancashire Country Council that need to be completed. There is also a register form available, please write your child’s address and complete the medical section and dietary requirements section. The age is their age when we are on the trip. </a:t>
            </a:r>
            <a:r>
              <a:rPr lang="en-GB" sz="3600" u="sng" dirty="0">
                <a:latin typeface="Poppins" panose="00000500000000000000" pitchFamily="2" charset="0"/>
                <a:cs typeface="Poppins" panose="00000500000000000000" pitchFamily="2" charset="0"/>
              </a:rPr>
              <a:t>This must be completed and returned either tonight or no later than Friday 15</a:t>
            </a:r>
            <a:r>
              <a:rPr lang="en-GB" sz="3600" u="sng" baseline="30000" dirty="0">
                <a:latin typeface="Poppins" panose="00000500000000000000" pitchFamily="2" charset="0"/>
                <a:cs typeface="Poppins" panose="00000500000000000000" pitchFamily="2" charset="0"/>
              </a:rPr>
              <a:t>th</a:t>
            </a:r>
            <a:r>
              <a:rPr lang="en-GB" sz="3600" u="sng" dirty="0">
                <a:latin typeface="Poppins" panose="00000500000000000000" pitchFamily="2" charset="0"/>
                <a:cs typeface="Poppins" panose="00000500000000000000" pitchFamily="2" charset="0"/>
              </a:rPr>
              <a:t> October. </a:t>
            </a:r>
            <a:r>
              <a:rPr lang="en-GB" sz="3600" dirty="0">
                <a:latin typeface="Poppins" panose="00000500000000000000" pitchFamily="2" charset="0"/>
                <a:cs typeface="Poppins" panose="00000500000000000000" pitchFamily="2" charset="0"/>
              </a:rPr>
              <a:t>The medical forms that need to be completed are the same form that you would complete for any residential or trip that is outdoors whether that be Kingswood, the Lake District or elsewhere. </a:t>
            </a:r>
          </a:p>
          <a:p>
            <a:pPr>
              <a:lnSpc>
                <a:spcPct val="120000"/>
              </a:lnSpc>
            </a:pPr>
            <a:r>
              <a:rPr lang="en-GB" sz="3600" dirty="0">
                <a:latin typeface="Poppins" panose="00000500000000000000" pitchFamily="2" charset="0"/>
                <a:cs typeface="Poppins" panose="00000500000000000000" pitchFamily="2" charset="0"/>
              </a:rPr>
              <a:t>Ideally these need to be completed tonight, however, if you are in a rush please finish at home and bring it back to school after half term. </a:t>
            </a:r>
          </a:p>
          <a:p>
            <a:pPr marL="0" indent="0">
              <a:lnSpc>
                <a:spcPct val="120000"/>
              </a:lnSpc>
              <a:buNone/>
            </a:pPr>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96534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AB0-CBAC-4E3F-BF51-38D21137F8A3}"/>
              </a:ext>
            </a:extLst>
          </p:cNvPr>
          <p:cNvSpPr>
            <a:spLocks noGrp="1"/>
          </p:cNvSpPr>
          <p:nvPr>
            <p:ph type="title"/>
          </p:nvPr>
        </p:nvSpPr>
        <p:spPr/>
        <p:txBody>
          <a:bodyPr/>
          <a:lstStyle/>
          <a:p>
            <a:r>
              <a:rPr lang="en-GB" dirty="0"/>
              <a:t>Tips</a:t>
            </a:r>
          </a:p>
        </p:txBody>
      </p:sp>
      <p:graphicFrame>
        <p:nvGraphicFramePr>
          <p:cNvPr id="6" name="Table 5">
            <a:extLst>
              <a:ext uri="{FF2B5EF4-FFF2-40B4-BE49-F238E27FC236}">
                <a16:creationId xmlns:a16="http://schemas.microsoft.com/office/drawing/2014/main" id="{D5DE744D-A9D7-4A53-A412-D5D469AF1544}"/>
              </a:ext>
            </a:extLst>
          </p:cNvPr>
          <p:cNvGraphicFramePr>
            <a:graphicFrameLocks noGrp="1"/>
          </p:cNvGraphicFramePr>
          <p:nvPr>
            <p:extLst>
              <p:ext uri="{D42A27DB-BD31-4B8C-83A1-F6EECF244321}">
                <p14:modId xmlns:p14="http://schemas.microsoft.com/office/powerpoint/2010/main" val="365020582"/>
              </p:ext>
            </p:extLst>
          </p:nvPr>
        </p:nvGraphicFramePr>
        <p:xfrm>
          <a:off x="514709" y="1820037"/>
          <a:ext cx="11037212" cy="3230118"/>
        </p:xfrm>
        <a:graphic>
          <a:graphicData uri="http://schemas.openxmlformats.org/drawingml/2006/table">
            <a:tbl>
              <a:tblPr firstRow="1" firstCol="1" bandRow="1">
                <a:tableStyleId>{0660B408-B3CF-4A94-85FC-2B1E0A45F4A2}</a:tableStyleId>
              </a:tblPr>
              <a:tblGrid>
                <a:gridCol w="5518606">
                  <a:extLst>
                    <a:ext uri="{9D8B030D-6E8A-4147-A177-3AD203B41FA5}">
                      <a16:colId xmlns:a16="http://schemas.microsoft.com/office/drawing/2014/main" val="2773813282"/>
                    </a:ext>
                  </a:extLst>
                </a:gridCol>
                <a:gridCol w="5518606">
                  <a:extLst>
                    <a:ext uri="{9D8B030D-6E8A-4147-A177-3AD203B41FA5}">
                      <a16:colId xmlns:a16="http://schemas.microsoft.com/office/drawing/2014/main" val="3557851363"/>
                    </a:ext>
                  </a:extLst>
                </a:gridCol>
              </a:tblGrid>
              <a:tr h="307427">
                <a:tc gridSpan="2">
                  <a:txBody>
                    <a:bodyPr/>
                    <a:lstStyle/>
                    <a:p>
                      <a:pPr algn="ctr">
                        <a:lnSpc>
                          <a:spcPct val="107000"/>
                        </a:lnSpc>
                        <a:spcAft>
                          <a:spcPts val="0"/>
                        </a:spcAft>
                        <a:tabLst>
                          <a:tab pos="266700" algn="l"/>
                          <a:tab pos="2800350" algn="l"/>
                        </a:tabLst>
                      </a:pPr>
                      <a:r>
                        <a:rPr lang="en-GB" sz="2000" b="1" dirty="0">
                          <a:effectLst/>
                          <a:latin typeface="Poppins" panose="00000500000000000000" pitchFamily="2" charset="0"/>
                          <a:cs typeface="Poppins" panose="00000500000000000000" pitchFamily="2" charset="0"/>
                        </a:rPr>
                        <a:t>Do’s and Don’ts</a:t>
                      </a:r>
                      <a:endParaRPr lang="en-GB" sz="2800" b="1"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hMerge="1">
                  <a:txBody>
                    <a:bodyPr/>
                    <a:lstStyle/>
                    <a:p>
                      <a:endParaRPr lang="en-GB"/>
                    </a:p>
                  </a:txBody>
                  <a:tcPr/>
                </a:tc>
                <a:extLst>
                  <a:ext uri="{0D108BD9-81ED-4DB2-BD59-A6C34878D82A}">
                    <a16:rowId xmlns:a16="http://schemas.microsoft.com/office/drawing/2014/main" val="3375658942"/>
                  </a:ext>
                </a:extLst>
              </a:tr>
              <a:tr h="307427">
                <a:tc>
                  <a:txBody>
                    <a:bodyPr/>
                    <a:lstStyle/>
                    <a:p>
                      <a:pPr algn="ctr">
                        <a:lnSpc>
                          <a:spcPct val="107000"/>
                        </a:lnSpc>
                        <a:spcAft>
                          <a:spcPts val="0"/>
                        </a:spcAft>
                        <a:tabLst>
                          <a:tab pos="266700" algn="l"/>
                          <a:tab pos="2800350" algn="l"/>
                        </a:tabLst>
                      </a:pPr>
                      <a:r>
                        <a:rPr lang="en-GB" sz="2000" b="0">
                          <a:effectLst/>
                          <a:latin typeface="Poppins" panose="00000500000000000000" pitchFamily="2" charset="0"/>
                          <a:cs typeface="Poppins" panose="00000500000000000000" pitchFamily="2" charset="0"/>
                        </a:rPr>
                        <a:t>Do</a:t>
                      </a:r>
                      <a:endParaRPr lang="en-GB" sz="2800" b="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66700" algn="l"/>
                          <a:tab pos="2800350" algn="l"/>
                        </a:tabLst>
                      </a:pPr>
                      <a:r>
                        <a:rPr lang="en-GB" sz="2000" b="0">
                          <a:effectLst/>
                          <a:latin typeface="Poppins" panose="00000500000000000000" pitchFamily="2" charset="0"/>
                          <a:cs typeface="Poppins" panose="00000500000000000000" pitchFamily="2" charset="0"/>
                        </a:rPr>
                        <a:t>Don’t</a:t>
                      </a:r>
                      <a:endParaRPr lang="en-GB" sz="2800" b="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282856289"/>
                  </a:ext>
                </a:extLst>
              </a:tr>
              <a:tr h="2321842">
                <a:tc>
                  <a:txBody>
                    <a:bodyPr/>
                    <a:lstStyle/>
                    <a:p>
                      <a:pPr algn="ctr">
                        <a:lnSpc>
                          <a:spcPct val="107000"/>
                        </a:lnSpc>
                        <a:spcAft>
                          <a:spcPts val="0"/>
                        </a:spcAft>
                      </a:pPr>
                      <a:r>
                        <a:rPr lang="en-GB" sz="2000" b="0" dirty="0">
                          <a:effectLst/>
                          <a:latin typeface="Poppins" panose="00000500000000000000" pitchFamily="2" charset="0"/>
                          <a:cs typeface="Poppins" panose="00000500000000000000" pitchFamily="2" charset="0"/>
                        </a:rPr>
                        <a:t>Get along with each other</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pPr>
                      <a:r>
                        <a:rPr lang="en-GB" sz="2000" b="0" dirty="0">
                          <a:effectLst/>
                          <a:latin typeface="Poppins" panose="00000500000000000000" pitchFamily="2" charset="0"/>
                          <a:cs typeface="Poppins" panose="00000500000000000000" pitchFamily="2" charset="0"/>
                        </a:rPr>
                        <a:t>Have fun and enjoy yourself</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pPr>
                      <a:r>
                        <a:rPr lang="en-GB" sz="2000" b="0" dirty="0">
                          <a:effectLst/>
                          <a:latin typeface="Poppins" panose="00000500000000000000" pitchFamily="2" charset="0"/>
                          <a:cs typeface="Poppins" panose="00000500000000000000" pitchFamily="2" charset="0"/>
                        </a:rPr>
                        <a:t>Ask questions about the places we are going</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pPr>
                      <a:r>
                        <a:rPr lang="en-GB" sz="2000" b="0" dirty="0">
                          <a:effectLst/>
                          <a:latin typeface="Poppins" panose="00000500000000000000" pitchFamily="2" charset="0"/>
                          <a:cs typeface="Poppins" panose="00000500000000000000" pitchFamily="2" charset="0"/>
                        </a:rPr>
                        <a:t>Listen when an adult is speaking</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pPr>
                      <a:r>
                        <a:rPr lang="en-GB" sz="2000" b="0" dirty="0">
                          <a:effectLst/>
                          <a:latin typeface="Poppins" panose="00000500000000000000" pitchFamily="2" charset="0"/>
                          <a:cs typeface="Poppins" panose="00000500000000000000" pitchFamily="2" charset="0"/>
                        </a:rPr>
                        <a:t>Always stay with the group</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pPr>
                      <a:r>
                        <a:rPr lang="en-GB" sz="2000" b="0" dirty="0">
                          <a:effectLst/>
                          <a:latin typeface="Poppins" panose="00000500000000000000" pitchFamily="2" charset="0"/>
                          <a:cs typeface="Poppins" panose="00000500000000000000" pitchFamily="2" charset="0"/>
                        </a:rPr>
                        <a:t>Use your manners</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pPr>
                      <a:r>
                        <a:rPr lang="en-GB" sz="2000" b="0" dirty="0">
                          <a:effectLst/>
                          <a:latin typeface="Poppins" panose="00000500000000000000" pitchFamily="2" charset="0"/>
                          <a:cs typeface="Poppins" panose="00000500000000000000" pitchFamily="2" charset="0"/>
                        </a:rPr>
                        <a:t>Respect all people we meet</a:t>
                      </a:r>
                      <a:endParaRPr lang="en-GB" sz="2800" b="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pPr>
                      <a:r>
                        <a:rPr lang="en-GB" sz="2000" b="0" dirty="0">
                          <a:effectLst/>
                          <a:latin typeface="Poppins" panose="00000500000000000000" pitchFamily="2" charset="0"/>
                          <a:cs typeface="Poppins" panose="00000500000000000000" pitchFamily="2" charset="0"/>
                        </a:rPr>
                        <a:t>Stop others from sleeping</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pPr>
                      <a:r>
                        <a:rPr lang="en-GB" sz="2000" b="0" dirty="0">
                          <a:effectLst/>
                          <a:latin typeface="Poppins" panose="00000500000000000000" pitchFamily="2" charset="0"/>
                          <a:cs typeface="Poppins" panose="00000500000000000000" pitchFamily="2" charset="0"/>
                        </a:rPr>
                        <a:t>Mess around in rooms</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pPr>
                      <a:r>
                        <a:rPr lang="en-GB" sz="2000" b="0" dirty="0">
                          <a:effectLst/>
                          <a:latin typeface="Poppins" panose="00000500000000000000" pitchFamily="2" charset="0"/>
                          <a:cs typeface="Poppins" panose="00000500000000000000" pitchFamily="2" charset="0"/>
                        </a:rPr>
                        <a:t>Fall out with people</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pPr>
                      <a:r>
                        <a:rPr lang="en-GB" sz="2000" b="0" dirty="0">
                          <a:effectLst/>
                          <a:latin typeface="Poppins" panose="00000500000000000000" pitchFamily="2" charset="0"/>
                          <a:cs typeface="Poppins" panose="00000500000000000000" pitchFamily="2" charset="0"/>
                        </a:rPr>
                        <a:t>Be rude to any other children or adults</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pPr>
                      <a:r>
                        <a:rPr lang="en-GB" sz="2000" b="0" dirty="0">
                          <a:effectLst/>
                          <a:latin typeface="Poppins" panose="00000500000000000000" pitchFamily="2" charset="0"/>
                          <a:cs typeface="Poppins" panose="00000500000000000000" pitchFamily="2" charset="0"/>
                        </a:rPr>
                        <a:t>Share medicine with anyone</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pPr>
                      <a:r>
                        <a:rPr lang="en-GB" sz="2000" b="0" dirty="0">
                          <a:effectLst/>
                          <a:latin typeface="Poppins" panose="00000500000000000000" pitchFamily="2" charset="0"/>
                          <a:cs typeface="Poppins" panose="00000500000000000000" pitchFamily="2" charset="0"/>
                        </a:rPr>
                        <a:t>Leave your room after lights out, unless it is an emergency</a:t>
                      </a:r>
                      <a:endParaRPr lang="en-GB" sz="2800" b="0" dirty="0">
                        <a:effectLst/>
                        <a:latin typeface="Poppins" panose="00000500000000000000" pitchFamily="2" charset="0"/>
                        <a:cs typeface="Poppins" panose="00000500000000000000" pitchFamily="2" charset="0"/>
                      </a:endParaRPr>
                    </a:p>
                    <a:p>
                      <a:pPr algn="ctr">
                        <a:lnSpc>
                          <a:spcPct val="107000"/>
                        </a:lnSpc>
                        <a:spcAft>
                          <a:spcPts val="0"/>
                        </a:spcAft>
                        <a:tabLst>
                          <a:tab pos="266700" algn="l"/>
                          <a:tab pos="2800350" algn="l"/>
                        </a:tabLst>
                      </a:pPr>
                      <a:r>
                        <a:rPr lang="en-GB" sz="2000" b="0" dirty="0">
                          <a:effectLst/>
                          <a:latin typeface="Poppins" panose="00000500000000000000" pitchFamily="2" charset="0"/>
                          <a:cs typeface="Poppins" panose="00000500000000000000" pitchFamily="2" charset="0"/>
                        </a:rPr>
                        <a:t> </a:t>
                      </a:r>
                      <a:endParaRPr lang="en-GB" sz="2800" b="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70670573"/>
                  </a:ext>
                </a:extLst>
              </a:tr>
            </a:tbl>
          </a:graphicData>
        </a:graphic>
      </p:graphicFrame>
    </p:spTree>
    <p:extLst>
      <p:ext uri="{BB962C8B-B14F-4D97-AF65-F5344CB8AC3E}">
        <p14:creationId xmlns:p14="http://schemas.microsoft.com/office/powerpoint/2010/main" val="52157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AB0-CBAC-4E3F-BF51-38D21137F8A3}"/>
              </a:ext>
            </a:extLst>
          </p:cNvPr>
          <p:cNvSpPr>
            <a:spLocks noGrp="1"/>
          </p:cNvSpPr>
          <p:nvPr>
            <p:ph type="title"/>
          </p:nvPr>
        </p:nvSpPr>
        <p:spPr/>
        <p:txBody>
          <a:bodyPr/>
          <a:lstStyle/>
          <a:p>
            <a:r>
              <a:rPr lang="en-GB" dirty="0"/>
              <a:t>Before You Go</a:t>
            </a:r>
          </a:p>
        </p:txBody>
      </p:sp>
      <p:sp>
        <p:nvSpPr>
          <p:cNvPr id="3" name="Content Placeholder 2">
            <a:extLst>
              <a:ext uri="{FF2B5EF4-FFF2-40B4-BE49-F238E27FC236}">
                <a16:creationId xmlns:a16="http://schemas.microsoft.com/office/drawing/2014/main" id="{5CFECF67-FC65-430A-AA57-91696AC9E447}"/>
              </a:ext>
            </a:extLst>
          </p:cNvPr>
          <p:cNvSpPr>
            <a:spLocks noGrp="1"/>
          </p:cNvSpPr>
          <p:nvPr>
            <p:ph idx="1"/>
          </p:nvPr>
        </p:nvSpPr>
        <p:spPr/>
        <p:txBody>
          <a:bodyPr>
            <a:normAutofit/>
          </a:bodyPr>
          <a:lstStyle/>
          <a:p>
            <a:r>
              <a:rPr lang="en-GB" sz="3600" dirty="0">
                <a:latin typeface="Poppins" panose="00000500000000000000" pitchFamily="2" charset="0"/>
                <a:cs typeface="Poppins" panose="00000500000000000000" pitchFamily="2" charset="0"/>
              </a:rPr>
              <a:t>Make sure you have signed in</a:t>
            </a:r>
          </a:p>
          <a:p>
            <a:r>
              <a:rPr lang="en-GB" sz="3600" dirty="0">
                <a:latin typeface="Poppins" panose="00000500000000000000" pitchFamily="2" charset="0"/>
                <a:cs typeface="Poppins" panose="00000500000000000000" pitchFamily="2" charset="0"/>
              </a:rPr>
              <a:t>Completed the register form</a:t>
            </a:r>
          </a:p>
          <a:p>
            <a:r>
              <a:rPr lang="en-GB" sz="3600" dirty="0">
                <a:latin typeface="Poppins" panose="00000500000000000000" pitchFamily="2" charset="0"/>
                <a:cs typeface="Poppins" panose="00000500000000000000" pitchFamily="2" charset="0"/>
              </a:rPr>
              <a:t>Completed the medical form</a:t>
            </a:r>
          </a:p>
          <a:p>
            <a:r>
              <a:rPr lang="en-GB" sz="3600" dirty="0">
                <a:latin typeface="Poppins" panose="00000500000000000000" pitchFamily="2" charset="0"/>
                <a:cs typeface="Poppins" panose="00000500000000000000" pitchFamily="2" charset="0"/>
              </a:rPr>
              <a:t>Asked any questions! </a:t>
            </a:r>
          </a:p>
          <a:p>
            <a:pPr marL="0" indent="0">
              <a:lnSpc>
                <a:spcPct val="120000"/>
              </a:lnSpc>
              <a:buNone/>
            </a:pPr>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7895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364324-A5A3-43DE-9799-3BA4CDD9F6A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675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39DE-5E4C-4AF7-80F4-8B5770977B0D}"/>
              </a:ext>
            </a:extLst>
          </p:cNvPr>
          <p:cNvSpPr>
            <a:spLocks noGrp="1"/>
          </p:cNvSpPr>
          <p:nvPr>
            <p:ph type="title"/>
          </p:nvPr>
        </p:nvSpPr>
        <p:spPr/>
        <p:txBody>
          <a:bodyPr/>
          <a:lstStyle/>
          <a:p>
            <a:r>
              <a:rPr lang="en-GB" dirty="0"/>
              <a:t>The Area</a:t>
            </a:r>
          </a:p>
        </p:txBody>
      </p:sp>
      <p:graphicFrame>
        <p:nvGraphicFramePr>
          <p:cNvPr id="6" name="Content Placeholder 5">
            <a:extLst>
              <a:ext uri="{FF2B5EF4-FFF2-40B4-BE49-F238E27FC236}">
                <a16:creationId xmlns:a16="http://schemas.microsoft.com/office/drawing/2014/main" id="{346412BA-9D68-4077-8FC1-5B46C44255DF}"/>
              </a:ext>
            </a:extLst>
          </p:cNvPr>
          <p:cNvGraphicFramePr>
            <a:graphicFrameLocks noGrp="1"/>
          </p:cNvGraphicFramePr>
          <p:nvPr>
            <p:ph idx="1"/>
            <p:extLst>
              <p:ext uri="{D42A27DB-BD31-4B8C-83A1-F6EECF244321}">
                <p14:modId xmlns:p14="http://schemas.microsoft.com/office/powerpoint/2010/main" val="308235554"/>
              </p:ext>
            </p:extLst>
          </p:nvPr>
        </p:nvGraphicFramePr>
        <p:xfrm>
          <a:off x="838200" y="1942990"/>
          <a:ext cx="10515600" cy="1787398"/>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958813697"/>
                    </a:ext>
                  </a:extLst>
                </a:gridCol>
                <a:gridCol w="2628900">
                  <a:extLst>
                    <a:ext uri="{9D8B030D-6E8A-4147-A177-3AD203B41FA5}">
                      <a16:colId xmlns:a16="http://schemas.microsoft.com/office/drawing/2014/main" val="231742174"/>
                    </a:ext>
                  </a:extLst>
                </a:gridCol>
                <a:gridCol w="2628900">
                  <a:extLst>
                    <a:ext uri="{9D8B030D-6E8A-4147-A177-3AD203B41FA5}">
                      <a16:colId xmlns:a16="http://schemas.microsoft.com/office/drawing/2014/main" val="3985096825"/>
                    </a:ext>
                  </a:extLst>
                </a:gridCol>
                <a:gridCol w="2628900">
                  <a:extLst>
                    <a:ext uri="{9D8B030D-6E8A-4147-A177-3AD203B41FA5}">
                      <a16:colId xmlns:a16="http://schemas.microsoft.com/office/drawing/2014/main" val="291355006"/>
                    </a:ext>
                  </a:extLst>
                </a:gridCol>
              </a:tblGrid>
              <a:tr h="827986">
                <a:tc>
                  <a:txBody>
                    <a:bodyPr/>
                    <a:lstStyle/>
                    <a:p>
                      <a:pPr algn="ctr"/>
                      <a:r>
                        <a:rPr lang="en-GB" dirty="0">
                          <a:latin typeface="Poppins" panose="00000500000000000000" pitchFamily="2" charset="0"/>
                          <a:cs typeface="Poppins" panose="00000500000000000000" pitchFamily="2" charset="0"/>
                        </a:rPr>
                        <a:t>Location</a:t>
                      </a:r>
                    </a:p>
                  </a:txBody>
                  <a:tcPr anchor="ctr"/>
                </a:tc>
                <a:tc>
                  <a:txBody>
                    <a:bodyPr/>
                    <a:lstStyle/>
                    <a:p>
                      <a:pPr algn="ctr"/>
                      <a:r>
                        <a:rPr lang="en-GB" dirty="0">
                          <a:latin typeface="Poppins" panose="00000500000000000000" pitchFamily="2" charset="0"/>
                          <a:cs typeface="Poppins" panose="00000500000000000000" pitchFamily="2" charset="0"/>
                        </a:rPr>
                        <a:t>Average Temperature</a:t>
                      </a:r>
                    </a:p>
                  </a:txBody>
                  <a:tcPr anchor="ctr"/>
                </a:tc>
                <a:tc>
                  <a:txBody>
                    <a:bodyPr/>
                    <a:lstStyle/>
                    <a:p>
                      <a:pPr algn="ctr"/>
                      <a:r>
                        <a:rPr lang="en-GB" dirty="0">
                          <a:latin typeface="Poppins" panose="00000500000000000000" pitchFamily="2" charset="0"/>
                          <a:cs typeface="Poppins" panose="00000500000000000000" pitchFamily="2" charset="0"/>
                        </a:rPr>
                        <a:t>Average Warm Temp</a:t>
                      </a:r>
                    </a:p>
                  </a:txBody>
                  <a:tcPr anchor="ctr"/>
                </a:tc>
                <a:tc>
                  <a:txBody>
                    <a:bodyPr/>
                    <a:lstStyle/>
                    <a:p>
                      <a:pPr algn="ctr"/>
                      <a:r>
                        <a:rPr lang="en-GB" dirty="0">
                          <a:latin typeface="Poppins" panose="00000500000000000000" pitchFamily="2" charset="0"/>
                          <a:cs typeface="Poppins" panose="00000500000000000000" pitchFamily="2" charset="0"/>
                        </a:rPr>
                        <a:t>Average Cold Temp</a:t>
                      </a:r>
                    </a:p>
                  </a:txBody>
                  <a:tcPr anchor="ctr"/>
                </a:tc>
                <a:extLst>
                  <a:ext uri="{0D108BD9-81ED-4DB2-BD59-A6C34878D82A}">
                    <a16:rowId xmlns:a16="http://schemas.microsoft.com/office/drawing/2014/main" val="2939518664"/>
                  </a:ext>
                </a:extLst>
              </a:tr>
              <a:tr h="479706">
                <a:tc>
                  <a:txBody>
                    <a:bodyPr/>
                    <a:lstStyle/>
                    <a:p>
                      <a:pPr algn="ctr"/>
                      <a:r>
                        <a:rPr lang="en-GB" dirty="0">
                          <a:latin typeface="Poppins" panose="00000500000000000000" pitchFamily="2" charset="0"/>
                          <a:cs typeface="Poppins" panose="00000500000000000000" pitchFamily="2" charset="0"/>
                        </a:rPr>
                        <a:t>Windermere (Nov)</a:t>
                      </a:r>
                    </a:p>
                  </a:txBody>
                  <a:tcPr anchor="ctr"/>
                </a:tc>
                <a:tc>
                  <a:txBody>
                    <a:bodyPr/>
                    <a:lstStyle/>
                    <a:p>
                      <a:pPr algn="ctr"/>
                      <a:r>
                        <a:rPr lang="en-GB" dirty="0">
                          <a:latin typeface="Poppins" panose="00000500000000000000" pitchFamily="2" charset="0"/>
                          <a:cs typeface="Poppins" panose="00000500000000000000" pitchFamily="2" charset="0"/>
                        </a:rPr>
                        <a:t>5.7</a:t>
                      </a:r>
                    </a:p>
                  </a:txBody>
                  <a:tcPr anchor="ctr"/>
                </a:tc>
                <a:tc>
                  <a:txBody>
                    <a:bodyPr/>
                    <a:lstStyle/>
                    <a:p>
                      <a:pPr algn="ctr"/>
                      <a:r>
                        <a:rPr lang="en-GB" dirty="0">
                          <a:latin typeface="Poppins" panose="00000500000000000000" pitchFamily="2" charset="0"/>
                          <a:cs typeface="Poppins" panose="00000500000000000000" pitchFamily="2" charset="0"/>
                        </a:rPr>
                        <a:t>9.1</a:t>
                      </a:r>
                    </a:p>
                  </a:txBody>
                  <a:tcPr anchor="ctr"/>
                </a:tc>
                <a:tc>
                  <a:txBody>
                    <a:bodyPr/>
                    <a:lstStyle/>
                    <a:p>
                      <a:pPr algn="ctr"/>
                      <a:r>
                        <a:rPr lang="en-GB" dirty="0">
                          <a:latin typeface="Poppins" panose="00000500000000000000" pitchFamily="2" charset="0"/>
                          <a:cs typeface="Poppins" panose="00000500000000000000" pitchFamily="2" charset="0"/>
                        </a:rPr>
                        <a:t>2.4</a:t>
                      </a:r>
                    </a:p>
                  </a:txBody>
                  <a:tcPr anchor="ctr"/>
                </a:tc>
                <a:extLst>
                  <a:ext uri="{0D108BD9-81ED-4DB2-BD59-A6C34878D82A}">
                    <a16:rowId xmlns:a16="http://schemas.microsoft.com/office/drawing/2014/main" val="2685977714"/>
                  </a:ext>
                </a:extLst>
              </a:tr>
              <a:tr h="479706">
                <a:tc>
                  <a:txBody>
                    <a:bodyPr/>
                    <a:lstStyle/>
                    <a:p>
                      <a:pPr algn="ctr"/>
                      <a:r>
                        <a:rPr lang="en-GB" dirty="0">
                          <a:latin typeface="Poppins" panose="00000500000000000000" pitchFamily="2" charset="0"/>
                          <a:cs typeface="Poppins" panose="00000500000000000000" pitchFamily="2" charset="0"/>
                        </a:rPr>
                        <a:t>Barnsley (Nov)</a:t>
                      </a:r>
                    </a:p>
                  </a:txBody>
                  <a:tcPr anchor="ctr"/>
                </a:tc>
                <a:tc>
                  <a:txBody>
                    <a:bodyPr/>
                    <a:lstStyle/>
                    <a:p>
                      <a:pPr algn="ctr"/>
                      <a:r>
                        <a:rPr lang="en-GB" dirty="0">
                          <a:latin typeface="Poppins" panose="00000500000000000000" pitchFamily="2" charset="0"/>
                          <a:cs typeface="Poppins" panose="00000500000000000000" pitchFamily="2" charset="0"/>
                        </a:rPr>
                        <a:t>5.4</a:t>
                      </a:r>
                    </a:p>
                  </a:txBody>
                  <a:tcPr anchor="ctr"/>
                </a:tc>
                <a:tc>
                  <a:txBody>
                    <a:bodyPr/>
                    <a:lstStyle/>
                    <a:p>
                      <a:pPr algn="ctr"/>
                      <a:r>
                        <a:rPr lang="en-GB" dirty="0">
                          <a:latin typeface="Poppins" panose="00000500000000000000" pitchFamily="2" charset="0"/>
                          <a:cs typeface="Poppins" panose="00000500000000000000" pitchFamily="2" charset="0"/>
                        </a:rPr>
                        <a:t>8.0</a:t>
                      </a:r>
                    </a:p>
                  </a:txBody>
                  <a:tcPr anchor="ctr"/>
                </a:tc>
                <a:tc>
                  <a:txBody>
                    <a:bodyPr/>
                    <a:lstStyle/>
                    <a:p>
                      <a:pPr algn="ctr"/>
                      <a:r>
                        <a:rPr lang="en-GB" dirty="0">
                          <a:latin typeface="Poppins" panose="00000500000000000000" pitchFamily="2" charset="0"/>
                          <a:cs typeface="Poppins" panose="00000500000000000000" pitchFamily="2" charset="0"/>
                        </a:rPr>
                        <a:t>2.7</a:t>
                      </a:r>
                    </a:p>
                  </a:txBody>
                  <a:tcPr anchor="ctr"/>
                </a:tc>
                <a:extLst>
                  <a:ext uri="{0D108BD9-81ED-4DB2-BD59-A6C34878D82A}">
                    <a16:rowId xmlns:a16="http://schemas.microsoft.com/office/drawing/2014/main" val="3330727388"/>
                  </a:ext>
                </a:extLst>
              </a:tr>
            </a:tbl>
          </a:graphicData>
        </a:graphic>
      </p:graphicFrame>
      <p:sp>
        <p:nvSpPr>
          <p:cNvPr id="7" name="Rectangle 6">
            <a:extLst>
              <a:ext uri="{FF2B5EF4-FFF2-40B4-BE49-F238E27FC236}">
                <a16:creationId xmlns:a16="http://schemas.microsoft.com/office/drawing/2014/main" id="{D96FA563-4CC8-41E1-B365-DB836C419DD8}"/>
              </a:ext>
            </a:extLst>
          </p:cNvPr>
          <p:cNvSpPr/>
          <p:nvPr/>
        </p:nvSpPr>
        <p:spPr>
          <a:xfrm>
            <a:off x="838200" y="4153459"/>
            <a:ext cx="10515600" cy="675634"/>
          </a:xfrm>
          <a:prstGeom prst="rect">
            <a:avLst/>
          </a:prstGeom>
        </p:spPr>
        <p:txBody>
          <a:bodyPr wrap="square">
            <a:spAutoFit/>
          </a:bodyPr>
          <a:lstStyle/>
          <a:p>
            <a:pPr algn="ctr">
              <a:lnSpc>
                <a:spcPct val="107000"/>
              </a:lnSpc>
              <a:spcAft>
                <a:spcPts val="800"/>
              </a:spcAft>
            </a:pPr>
            <a:r>
              <a:rPr lang="en-GB" b="1" dirty="0">
                <a:latin typeface="Poppins" panose="00000500000000000000" pitchFamily="2" charset="0"/>
                <a:ea typeface="Calibri" panose="020F0502020204030204" pitchFamily="34" charset="0"/>
                <a:cs typeface="Poppins" panose="00000500000000000000" pitchFamily="2" charset="0"/>
              </a:rPr>
              <a:t>The weather in the Lake District valley bottoms is generally warm, becoming colder on high peaks (which we won’t be going up). </a:t>
            </a:r>
          </a:p>
        </p:txBody>
      </p:sp>
    </p:spTree>
    <p:extLst>
      <p:ext uri="{BB962C8B-B14F-4D97-AF65-F5344CB8AC3E}">
        <p14:creationId xmlns:p14="http://schemas.microsoft.com/office/powerpoint/2010/main" val="166566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CE8B-73FE-4C43-960D-58BE3254FFAA}"/>
              </a:ext>
            </a:extLst>
          </p:cNvPr>
          <p:cNvSpPr>
            <a:spLocks noGrp="1"/>
          </p:cNvSpPr>
          <p:nvPr>
            <p:ph type="title"/>
          </p:nvPr>
        </p:nvSpPr>
        <p:spPr/>
        <p:txBody>
          <a:bodyPr/>
          <a:lstStyle/>
          <a:p>
            <a:r>
              <a:rPr lang="en-GB" dirty="0"/>
              <a:t>Medication</a:t>
            </a:r>
          </a:p>
        </p:txBody>
      </p:sp>
      <p:sp>
        <p:nvSpPr>
          <p:cNvPr id="3" name="Content Placeholder 2">
            <a:extLst>
              <a:ext uri="{FF2B5EF4-FFF2-40B4-BE49-F238E27FC236}">
                <a16:creationId xmlns:a16="http://schemas.microsoft.com/office/drawing/2014/main" id="{3408C4F1-4212-4230-AA2B-270C0DB648FD}"/>
              </a:ext>
            </a:extLst>
          </p:cNvPr>
          <p:cNvSpPr>
            <a:spLocks noGrp="1"/>
          </p:cNvSpPr>
          <p:nvPr>
            <p:ph idx="1"/>
          </p:nvPr>
        </p:nvSpPr>
        <p:spPr/>
        <p:txBody>
          <a:bodyPr>
            <a:normAutofit lnSpcReduction="10000"/>
          </a:bodyPr>
          <a:lstStyle/>
          <a:p>
            <a:pPr marL="0" indent="0" algn="ctr">
              <a:lnSpc>
                <a:spcPct val="107000"/>
              </a:lnSpc>
              <a:spcAft>
                <a:spcPts val="800"/>
              </a:spcAft>
              <a:buNone/>
            </a:pPr>
            <a:r>
              <a:rPr lang="en-GB" dirty="0">
                <a:latin typeface="Quicksand" panose="02070303000000060000" pitchFamily="18" charset="0"/>
                <a:ea typeface="Calibri" panose="020F0502020204030204" pitchFamily="34" charset="0"/>
                <a:cs typeface="Times New Roman" panose="02020603050405020304" pitchFamily="18" charset="0"/>
              </a:rPr>
              <a:t>If your child requires any medication, a medical form must be completed as soon as possible, and the relevant dosages in school no later than Friday 5</a:t>
            </a:r>
            <a:r>
              <a:rPr lang="en-GB" baseline="30000" dirty="0">
                <a:latin typeface="Quicksand" panose="02070303000000060000" pitchFamily="18" charset="0"/>
                <a:ea typeface="Calibri" panose="020F0502020204030204" pitchFamily="34" charset="0"/>
                <a:cs typeface="Times New Roman" panose="02020603050405020304" pitchFamily="18" charset="0"/>
              </a:rPr>
              <a:t>th</a:t>
            </a:r>
            <a:r>
              <a:rPr lang="en-GB" dirty="0">
                <a:latin typeface="Quicksand" panose="02070303000000060000" pitchFamily="18" charset="0"/>
                <a:ea typeface="Calibri" panose="020F0502020204030204" pitchFamily="34" charset="0"/>
                <a:cs typeface="Times New Roman" panose="02020603050405020304" pitchFamily="18" charset="0"/>
              </a:rPr>
              <a:t> November.  This includes paracetamol, travel sickness tablets, inhalers and prescribed medication. There are two forms, one for items such as inhalers which your child uses themselves, and one for any medication that a member of staff needs to give. </a:t>
            </a:r>
          </a:p>
          <a:p>
            <a:pPr marL="0" indent="0" algn="ctr">
              <a:lnSpc>
                <a:spcPct val="107000"/>
              </a:lnSpc>
              <a:spcAft>
                <a:spcPts val="800"/>
              </a:spcAft>
              <a:buNone/>
            </a:pPr>
            <a:r>
              <a:rPr lang="en-GB" dirty="0">
                <a:latin typeface="Quicksand" panose="02070303000000060000" pitchFamily="18" charset="0"/>
                <a:ea typeface="Calibri" panose="020F0502020204030204" pitchFamily="34" charset="0"/>
                <a:cs typeface="Times New Roman" panose="02020603050405020304" pitchFamily="18" charset="0"/>
              </a:rPr>
              <a:t>Their medicine should be handed to Mr Jewitt or Mrs Bailey in a sealed bag, with their name on and all times/dosages. </a:t>
            </a:r>
          </a:p>
          <a:p>
            <a:endParaRPr lang="en-GB" dirty="0"/>
          </a:p>
        </p:txBody>
      </p:sp>
    </p:spTree>
    <p:extLst>
      <p:ext uri="{BB962C8B-B14F-4D97-AF65-F5344CB8AC3E}">
        <p14:creationId xmlns:p14="http://schemas.microsoft.com/office/powerpoint/2010/main" val="121371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AB0-CBAC-4E3F-BF51-38D21137F8A3}"/>
              </a:ext>
            </a:extLst>
          </p:cNvPr>
          <p:cNvSpPr>
            <a:spLocks noGrp="1"/>
          </p:cNvSpPr>
          <p:nvPr>
            <p:ph type="title"/>
          </p:nvPr>
        </p:nvSpPr>
        <p:spPr/>
        <p:txBody>
          <a:bodyPr/>
          <a:lstStyle/>
          <a:p>
            <a:r>
              <a:rPr lang="en-GB" dirty="0"/>
              <a:t>What to Pack</a:t>
            </a:r>
          </a:p>
        </p:txBody>
      </p:sp>
      <p:sp>
        <p:nvSpPr>
          <p:cNvPr id="3" name="Content Placeholder 2">
            <a:extLst>
              <a:ext uri="{FF2B5EF4-FFF2-40B4-BE49-F238E27FC236}">
                <a16:creationId xmlns:a16="http://schemas.microsoft.com/office/drawing/2014/main" id="{5CFECF67-FC65-430A-AA57-91696AC9E447}"/>
              </a:ext>
            </a:extLst>
          </p:cNvPr>
          <p:cNvSpPr>
            <a:spLocks noGrp="1"/>
          </p:cNvSpPr>
          <p:nvPr>
            <p:ph idx="1"/>
          </p:nvPr>
        </p:nvSpPr>
        <p:spPr/>
        <p:txBody>
          <a:bodyPr/>
          <a:lstStyle/>
          <a:p>
            <a:r>
              <a:rPr lang="en-GB" dirty="0">
                <a:latin typeface="Poppins" panose="00000500000000000000" pitchFamily="2" charset="0"/>
                <a:cs typeface="Poppins" panose="00000500000000000000" pitchFamily="2" charset="0"/>
              </a:rPr>
              <a:t>See kit list</a:t>
            </a:r>
          </a:p>
          <a:p>
            <a:pPr>
              <a:lnSpc>
                <a:spcPct val="107000"/>
              </a:lnSpc>
              <a:spcAft>
                <a:spcPts val="800"/>
              </a:spcAft>
            </a:pPr>
            <a:r>
              <a:rPr lang="en-GB" dirty="0">
                <a:latin typeface="Poppins" panose="00000500000000000000" pitchFamily="2" charset="0"/>
                <a:ea typeface="Calibri" panose="020F0502020204030204" pitchFamily="34" charset="0"/>
                <a:cs typeface="Poppins" panose="00000500000000000000" pitchFamily="2" charset="0"/>
              </a:rPr>
              <a:t>Optional Extras</a:t>
            </a:r>
          </a:p>
          <a:p>
            <a:pPr>
              <a:lnSpc>
                <a:spcPct val="107000"/>
              </a:lnSpc>
              <a:spcAft>
                <a:spcPts val="800"/>
              </a:spcAft>
            </a:pPr>
            <a:r>
              <a:rPr lang="en-GB" dirty="0">
                <a:latin typeface="Poppins" panose="00000500000000000000" pitchFamily="2" charset="0"/>
                <a:ea typeface="Calibri" panose="020F0502020204030204" pitchFamily="34" charset="0"/>
                <a:cs typeface="Poppins" panose="00000500000000000000" pitchFamily="2" charset="0"/>
              </a:rPr>
              <a:t>Disposable camera(s)</a:t>
            </a:r>
          </a:p>
          <a:p>
            <a:pPr>
              <a:lnSpc>
                <a:spcPct val="107000"/>
              </a:lnSpc>
              <a:spcAft>
                <a:spcPts val="800"/>
              </a:spcAft>
            </a:pPr>
            <a:r>
              <a:rPr lang="en-GB" dirty="0">
                <a:latin typeface="Poppins" panose="00000500000000000000" pitchFamily="2" charset="0"/>
                <a:ea typeface="Calibri" panose="020F0502020204030204" pitchFamily="34" charset="0"/>
                <a:cs typeface="Poppins" panose="00000500000000000000" pitchFamily="2" charset="0"/>
              </a:rPr>
              <a:t>Sweets/snacks for the journey</a:t>
            </a:r>
          </a:p>
          <a:p>
            <a:pPr>
              <a:lnSpc>
                <a:spcPct val="107000"/>
              </a:lnSpc>
              <a:spcAft>
                <a:spcPts val="800"/>
              </a:spcAft>
            </a:pPr>
            <a:r>
              <a:rPr lang="en-GB" dirty="0">
                <a:latin typeface="Poppins" panose="00000500000000000000" pitchFamily="2" charset="0"/>
                <a:ea typeface="Calibri" panose="020F0502020204030204" pitchFamily="34" charset="0"/>
                <a:cs typeface="Poppins" panose="00000500000000000000" pitchFamily="2" charset="0"/>
              </a:rPr>
              <a:t>Magazines/books</a:t>
            </a:r>
          </a:p>
          <a:p>
            <a:endParaRPr lang="en-GB" dirty="0"/>
          </a:p>
        </p:txBody>
      </p:sp>
    </p:spTree>
    <p:extLst>
      <p:ext uri="{BB962C8B-B14F-4D97-AF65-F5344CB8AC3E}">
        <p14:creationId xmlns:p14="http://schemas.microsoft.com/office/powerpoint/2010/main" val="393226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AB0-CBAC-4E3F-BF51-38D21137F8A3}"/>
              </a:ext>
            </a:extLst>
          </p:cNvPr>
          <p:cNvSpPr>
            <a:spLocks noGrp="1"/>
          </p:cNvSpPr>
          <p:nvPr>
            <p:ph type="title"/>
          </p:nvPr>
        </p:nvSpPr>
        <p:spPr/>
        <p:txBody>
          <a:bodyPr/>
          <a:lstStyle/>
          <a:p>
            <a:r>
              <a:rPr lang="en-GB" dirty="0"/>
              <a:t>Departure</a:t>
            </a:r>
          </a:p>
        </p:txBody>
      </p:sp>
      <p:sp>
        <p:nvSpPr>
          <p:cNvPr id="3" name="Content Placeholder 2">
            <a:extLst>
              <a:ext uri="{FF2B5EF4-FFF2-40B4-BE49-F238E27FC236}">
                <a16:creationId xmlns:a16="http://schemas.microsoft.com/office/drawing/2014/main" id="{5CFECF67-FC65-430A-AA57-91696AC9E447}"/>
              </a:ext>
            </a:extLst>
          </p:cNvPr>
          <p:cNvSpPr>
            <a:spLocks noGrp="1"/>
          </p:cNvSpPr>
          <p:nvPr>
            <p:ph idx="1"/>
          </p:nvPr>
        </p:nvSpPr>
        <p:spPr/>
        <p:txBody>
          <a:bodyPr/>
          <a:lstStyle/>
          <a:p>
            <a:pPr marL="342900" indent="-342900">
              <a:lnSpc>
                <a:spcPct val="107000"/>
              </a:lnSpc>
              <a:spcAft>
                <a:spcPts val="800"/>
              </a:spcAft>
            </a:pPr>
            <a:r>
              <a:rPr lang="en-GB" dirty="0">
                <a:latin typeface="Poppins" panose="00000500000000000000" pitchFamily="2" charset="0"/>
                <a:ea typeface="Calibri" panose="020F0502020204030204" pitchFamily="34" charset="0"/>
                <a:cs typeface="Poppins" panose="00000500000000000000" pitchFamily="2" charset="0"/>
              </a:rPr>
              <a:t>We </a:t>
            </a:r>
            <a:r>
              <a:rPr lang="en-GB" u="sng" dirty="0">
                <a:latin typeface="Poppins" panose="00000500000000000000" pitchFamily="2" charset="0"/>
                <a:ea typeface="Calibri" panose="020F0502020204030204" pitchFamily="34" charset="0"/>
                <a:cs typeface="Poppins" panose="00000500000000000000" pitchFamily="2" charset="0"/>
              </a:rPr>
              <a:t>will leave </a:t>
            </a:r>
            <a:r>
              <a:rPr lang="en-GB" dirty="0">
                <a:latin typeface="Poppins" panose="00000500000000000000" pitchFamily="2" charset="0"/>
                <a:ea typeface="Calibri" panose="020F0502020204030204" pitchFamily="34" charset="0"/>
                <a:cs typeface="Poppins" panose="00000500000000000000" pitchFamily="2" charset="0"/>
              </a:rPr>
              <a:t>school at 7:30am.</a:t>
            </a:r>
          </a:p>
          <a:p>
            <a:pPr marL="342900" indent="-342900">
              <a:lnSpc>
                <a:spcPct val="107000"/>
              </a:lnSpc>
              <a:spcAft>
                <a:spcPts val="800"/>
              </a:spcAft>
            </a:pPr>
            <a:r>
              <a:rPr lang="en-GB" dirty="0">
                <a:latin typeface="Poppins" panose="00000500000000000000" pitchFamily="2" charset="0"/>
                <a:ea typeface="Calibri" panose="020F0502020204030204" pitchFamily="34" charset="0"/>
                <a:cs typeface="Poppins" panose="00000500000000000000" pitchFamily="2" charset="0"/>
              </a:rPr>
              <a:t>Please ensure your child is in school no later than 7:10am. </a:t>
            </a:r>
          </a:p>
          <a:p>
            <a:pPr marL="342900" indent="-342900">
              <a:lnSpc>
                <a:spcPct val="107000"/>
              </a:lnSpc>
              <a:spcAft>
                <a:spcPts val="800"/>
              </a:spcAft>
            </a:pPr>
            <a:r>
              <a:rPr lang="en-GB" dirty="0">
                <a:latin typeface="Poppins" panose="00000500000000000000" pitchFamily="2" charset="0"/>
                <a:ea typeface="Calibri" panose="020F0502020204030204" pitchFamily="34" charset="0"/>
                <a:cs typeface="Poppins" panose="00000500000000000000" pitchFamily="2" charset="0"/>
              </a:rPr>
              <a:t>You are more than welcome to stay and wave them off.  </a:t>
            </a:r>
          </a:p>
          <a:p>
            <a:pPr marL="0" indent="0">
              <a:buNone/>
            </a:pPr>
            <a:endParaRPr lang="en-GB" dirty="0"/>
          </a:p>
        </p:txBody>
      </p:sp>
    </p:spTree>
    <p:extLst>
      <p:ext uri="{BB962C8B-B14F-4D97-AF65-F5344CB8AC3E}">
        <p14:creationId xmlns:p14="http://schemas.microsoft.com/office/powerpoint/2010/main" val="170249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AB0-CBAC-4E3F-BF51-38D21137F8A3}"/>
              </a:ext>
            </a:extLst>
          </p:cNvPr>
          <p:cNvSpPr>
            <a:spLocks noGrp="1"/>
          </p:cNvSpPr>
          <p:nvPr>
            <p:ph type="title"/>
          </p:nvPr>
        </p:nvSpPr>
        <p:spPr/>
        <p:txBody>
          <a:bodyPr/>
          <a:lstStyle/>
          <a:p>
            <a:r>
              <a:rPr lang="en-GB" dirty="0"/>
              <a:t>The Programme</a:t>
            </a:r>
          </a:p>
        </p:txBody>
      </p:sp>
      <p:pic>
        <p:nvPicPr>
          <p:cNvPr id="6" name="Picture 5">
            <a:extLst>
              <a:ext uri="{FF2B5EF4-FFF2-40B4-BE49-F238E27FC236}">
                <a16:creationId xmlns:a16="http://schemas.microsoft.com/office/drawing/2014/main" id="{0F8B6F5E-CE24-43AE-9EC9-2F94429A1FB1}"/>
              </a:ext>
            </a:extLst>
          </p:cNvPr>
          <p:cNvPicPr>
            <a:picLocks noChangeAspect="1"/>
          </p:cNvPicPr>
          <p:nvPr/>
        </p:nvPicPr>
        <p:blipFill>
          <a:blip r:embed="rId2"/>
          <a:stretch>
            <a:fillRect/>
          </a:stretch>
        </p:blipFill>
        <p:spPr>
          <a:xfrm>
            <a:off x="838200" y="1391478"/>
            <a:ext cx="8782794" cy="5041775"/>
          </a:xfrm>
          <a:prstGeom prst="rect">
            <a:avLst/>
          </a:prstGeom>
        </p:spPr>
      </p:pic>
    </p:spTree>
    <p:extLst>
      <p:ext uri="{BB962C8B-B14F-4D97-AF65-F5344CB8AC3E}">
        <p14:creationId xmlns:p14="http://schemas.microsoft.com/office/powerpoint/2010/main" val="27362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AB0-CBAC-4E3F-BF51-38D21137F8A3}"/>
              </a:ext>
            </a:extLst>
          </p:cNvPr>
          <p:cNvSpPr>
            <a:spLocks noGrp="1"/>
          </p:cNvSpPr>
          <p:nvPr>
            <p:ph type="title"/>
          </p:nvPr>
        </p:nvSpPr>
        <p:spPr/>
        <p:txBody>
          <a:bodyPr/>
          <a:lstStyle/>
          <a:p>
            <a:r>
              <a:rPr lang="en-GB" dirty="0"/>
              <a:t>Rules</a:t>
            </a:r>
          </a:p>
        </p:txBody>
      </p:sp>
      <p:sp>
        <p:nvSpPr>
          <p:cNvPr id="3" name="Content Placeholder 2">
            <a:extLst>
              <a:ext uri="{FF2B5EF4-FFF2-40B4-BE49-F238E27FC236}">
                <a16:creationId xmlns:a16="http://schemas.microsoft.com/office/drawing/2014/main" id="{5CFECF67-FC65-430A-AA57-91696AC9E447}"/>
              </a:ext>
            </a:extLst>
          </p:cNvPr>
          <p:cNvSpPr>
            <a:spLocks noGrp="1"/>
          </p:cNvSpPr>
          <p:nvPr>
            <p:ph idx="1"/>
          </p:nvPr>
        </p:nvSpPr>
        <p:spPr/>
        <p:txBody>
          <a:bodyPr>
            <a:normAutofit fontScale="62500" lnSpcReduction="20000"/>
          </a:bodyPr>
          <a:lstStyle/>
          <a:p>
            <a:pPr marL="342900" indent="-342900">
              <a:lnSpc>
                <a:spcPct val="107000"/>
              </a:lnSpc>
              <a:spcAft>
                <a:spcPts val="800"/>
              </a:spcAft>
            </a:pPr>
            <a:r>
              <a:rPr lang="en-GB" dirty="0">
                <a:latin typeface="Poppins" panose="00000500000000000000" pitchFamily="2" charset="0"/>
                <a:ea typeface="Calibri" panose="020F0502020204030204" pitchFamily="34" charset="0"/>
                <a:cs typeface="Poppins" panose="00000500000000000000" pitchFamily="2" charset="0"/>
              </a:rPr>
              <a:t>All school rules still apply and children are expected to keep up the same high standards of behaviour that they show here.</a:t>
            </a:r>
          </a:p>
          <a:p>
            <a:pPr marL="342900" indent="-342900">
              <a:lnSpc>
                <a:spcPct val="107000"/>
              </a:lnSpc>
              <a:spcAft>
                <a:spcPts val="800"/>
              </a:spcAft>
            </a:pPr>
            <a:r>
              <a:rPr lang="en-GB" dirty="0">
                <a:latin typeface="Poppins" panose="00000500000000000000" pitchFamily="2" charset="0"/>
                <a:ea typeface="Calibri" panose="020F0502020204030204" pitchFamily="34" charset="0"/>
                <a:cs typeface="Poppins" panose="00000500000000000000" pitchFamily="2" charset="0"/>
              </a:rPr>
              <a:t>No electrical items (e.g. phones, tablets, games consoles)</a:t>
            </a:r>
          </a:p>
          <a:p>
            <a:pPr marL="342900" indent="-342900">
              <a:lnSpc>
                <a:spcPct val="107000"/>
              </a:lnSpc>
              <a:spcAft>
                <a:spcPts val="800"/>
              </a:spcAft>
            </a:pPr>
            <a:r>
              <a:rPr lang="en-GB" dirty="0">
                <a:latin typeface="Poppins" panose="00000500000000000000" pitchFamily="2" charset="0"/>
                <a:cs typeface="Poppins" panose="00000500000000000000" pitchFamily="2" charset="0"/>
              </a:rPr>
              <a:t>Please do not send children with digital cameras as they are expensive if lost, and have the potential to be dropped in the lake. However, we do strongly recommend that they bring a disposable camera(s). </a:t>
            </a:r>
          </a:p>
          <a:p>
            <a:pPr marL="342900" indent="-342900"/>
            <a:r>
              <a:rPr lang="en-GB" dirty="0">
                <a:latin typeface="Poppins" panose="00000500000000000000" pitchFamily="2" charset="0"/>
                <a:cs typeface="Poppins" panose="00000500000000000000" pitchFamily="2" charset="0"/>
              </a:rPr>
              <a:t>A </a:t>
            </a:r>
            <a:r>
              <a:rPr lang="en-GB" dirty="0">
                <a:solidFill>
                  <a:srgbClr val="FF0000"/>
                </a:solidFill>
                <a:latin typeface="Poppins" panose="00000500000000000000" pitchFamily="2" charset="0"/>
                <a:cs typeface="Poppins" panose="00000500000000000000" pitchFamily="2" charset="0"/>
              </a:rPr>
              <a:t>small amount </a:t>
            </a:r>
            <a:r>
              <a:rPr lang="en-GB" dirty="0">
                <a:latin typeface="Poppins" panose="00000500000000000000" pitchFamily="2" charset="0"/>
                <a:cs typeface="Poppins" panose="00000500000000000000" pitchFamily="2" charset="0"/>
              </a:rPr>
              <a:t>of sweets and snacks are allowed for the journey – but at your discretion. Please do not send children with too many. They may wish to take some on the bus for the journey.</a:t>
            </a:r>
          </a:p>
          <a:p>
            <a:pPr marL="342900" indent="-342900"/>
            <a:r>
              <a:rPr lang="en-GB" dirty="0">
                <a:latin typeface="Poppins" panose="00000500000000000000" pitchFamily="2" charset="0"/>
                <a:cs typeface="Poppins" panose="00000500000000000000" pitchFamily="2" charset="0"/>
              </a:rPr>
              <a:t>Magazines and books are highly recommended for the journey.</a:t>
            </a:r>
          </a:p>
          <a:p>
            <a:pPr marL="342900" indent="-342900"/>
            <a:r>
              <a:rPr lang="en-GB" dirty="0">
                <a:latin typeface="Poppins" panose="00000500000000000000" pitchFamily="2" charset="0"/>
                <a:cs typeface="Poppins" panose="00000500000000000000" pitchFamily="2" charset="0"/>
              </a:rPr>
              <a:t>Once in their own rooms at ‘lights out’, they must stay in their own rooms unless there is an emergency or any issues. </a:t>
            </a:r>
          </a:p>
          <a:p>
            <a:pPr marL="342900" indent="-342900"/>
            <a:r>
              <a:rPr lang="en-GB" dirty="0">
                <a:latin typeface="Poppins" panose="00000500000000000000" pitchFamily="2" charset="0"/>
                <a:cs typeface="Poppins" panose="00000500000000000000" pitchFamily="2" charset="0"/>
              </a:rPr>
              <a:t>They don’t need any spending money. </a:t>
            </a:r>
          </a:p>
          <a:p>
            <a:pPr marL="0" indent="0">
              <a:buNone/>
            </a:pPr>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3420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AB0-CBAC-4E3F-BF51-38D21137F8A3}"/>
              </a:ext>
            </a:extLst>
          </p:cNvPr>
          <p:cNvSpPr>
            <a:spLocks noGrp="1"/>
          </p:cNvSpPr>
          <p:nvPr>
            <p:ph type="title"/>
          </p:nvPr>
        </p:nvSpPr>
        <p:spPr/>
        <p:txBody>
          <a:bodyPr/>
          <a:lstStyle/>
          <a:p>
            <a:r>
              <a:rPr lang="en-GB" dirty="0"/>
              <a:t>Food</a:t>
            </a:r>
          </a:p>
        </p:txBody>
      </p:sp>
      <p:sp>
        <p:nvSpPr>
          <p:cNvPr id="3" name="Content Placeholder 2">
            <a:extLst>
              <a:ext uri="{FF2B5EF4-FFF2-40B4-BE49-F238E27FC236}">
                <a16:creationId xmlns:a16="http://schemas.microsoft.com/office/drawing/2014/main" id="{5CFECF67-FC65-430A-AA57-91696AC9E447}"/>
              </a:ext>
            </a:extLst>
          </p:cNvPr>
          <p:cNvSpPr>
            <a:spLocks noGrp="1"/>
          </p:cNvSpPr>
          <p:nvPr>
            <p:ph idx="1"/>
          </p:nvPr>
        </p:nvSpPr>
        <p:spPr/>
        <p:txBody>
          <a:bodyPr>
            <a:normAutofit/>
          </a:bodyPr>
          <a:lstStyle/>
          <a:p>
            <a:pPr marL="342900" indent="-342900">
              <a:lnSpc>
                <a:spcPct val="107000"/>
              </a:lnSpc>
              <a:spcAft>
                <a:spcPts val="800"/>
              </a:spcAft>
            </a:pPr>
            <a:r>
              <a:rPr lang="en-GB" dirty="0">
                <a:latin typeface="Poppins" panose="00000500000000000000" pitchFamily="2" charset="0"/>
                <a:ea typeface="Calibri" panose="020F0502020204030204" pitchFamily="34" charset="0"/>
                <a:cs typeface="Poppins" panose="00000500000000000000" pitchFamily="2" charset="0"/>
              </a:rPr>
              <a:t>This is an example menu. </a:t>
            </a:r>
          </a:p>
          <a:p>
            <a:pPr marL="342900" indent="-342900">
              <a:lnSpc>
                <a:spcPct val="107000"/>
              </a:lnSpc>
              <a:spcAft>
                <a:spcPts val="800"/>
              </a:spcAft>
            </a:pPr>
            <a:r>
              <a:rPr lang="en-GB" dirty="0">
                <a:latin typeface="Poppins" panose="00000500000000000000" pitchFamily="2" charset="0"/>
                <a:cs typeface="Poppins" panose="00000500000000000000" pitchFamily="2" charset="0"/>
              </a:rPr>
              <a:t>All food is prepared fresh on-site by kitchen staff. </a:t>
            </a:r>
          </a:p>
          <a:p>
            <a:pPr marL="0" indent="0">
              <a:buNone/>
            </a:pPr>
            <a:endParaRPr lang="en-GB" dirty="0">
              <a:latin typeface="Poppins" panose="00000500000000000000" pitchFamily="2" charset="0"/>
              <a:cs typeface="Poppins" panose="00000500000000000000" pitchFamily="2" charset="0"/>
            </a:endParaRPr>
          </a:p>
        </p:txBody>
      </p:sp>
      <p:graphicFrame>
        <p:nvGraphicFramePr>
          <p:cNvPr id="4" name="Table 3">
            <a:extLst>
              <a:ext uri="{FF2B5EF4-FFF2-40B4-BE49-F238E27FC236}">
                <a16:creationId xmlns:a16="http://schemas.microsoft.com/office/drawing/2014/main" id="{B191480D-8CDD-4E46-A12C-2E4FB6BBF6EF}"/>
              </a:ext>
            </a:extLst>
          </p:cNvPr>
          <p:cNvGraphicFramePr>
            <a:graphicFrameLocks noGrp="1"/>
          </p:cNvGraphicFramePr>
          <p:nvPr>
            <p:extLst>
              <p:ext uri="{D42A27DB-BD31-4B8C-83A1-F6EECF244321}">
                <p14:modId xmlns:p14="http://schemas.microsoft.com/office/powerpoint/2010/main" val="2810734032"/>
              </p:ext>
            </p:extLst>
          </p:nvPr>
        </p:nvGraphicFramePr>
        <p:xfrm>
          <a:off x="603717" y="3100073"/>
          <a:ext cx="10982484" cy="3408220"/>
        </p:xfrm>
        <a:graphic>
          <a:graphicData uri="http://schemas.openxmlformats.org/drawingml/2006/table">
            <a:tbl>
              <a:tblPr firstRow="1" firstCol="1" bandRow="1">
                <a:tableStyleId>{0660B408-B3CF-4A94-85FC-2B1E0A45F4A2}</a:tableStyleId>
              </a:tblPr>
              <a:tblGrid>
                <a:gridCol w="3660590">
                  <a:extLst>
                    <a:ext uri="{9D8B030D-6E8A-4147-A177-3AD203B41FA5}">
                      <a16:colId xmlns:a16="http://schemas.microsoft.com/office/drawing/2014/main" val="3048768067"/>
                    </a:ext>
                  </a:extLst>
                </a:gridCol>
                <a:gridCol w="3660590">
                  <a:extLst>
                    <a:ext uri="{9D8B030D-6E8A-4147-A177-3AD203B41FA5}">
                      <a16:colId xmlns:a16="http://schemas.microsoft.com/office/drawing/2014/main" val="652653592"/>
                    </a:ext>
                  </a:extLst>
                </a:gridCol>
                <a:gridCol w="3661304">
                  <a:extLst>
                    <a:ext uri="{9D8B030D-6E8A-4147-A177-3AD203B41FA5}">
                      <a16:colId xmlns:a16="http://schemas.microsoft.com/office/drawing/2014/main" val="3141114858"/>
                    </a:ext>
                  </a:extLst>
                </a:gridCol>
              </a:tblGrid>
              <a:tr h="281684">
                <a:tc gridSpan="3">
                  <a:txBody>
                    <a:bodyPr/>
                    <a:lstStyle/>
                    <a:p>
                      <a:pPr algn="ctr">
                        <a:lnSpc>
                          <a:spcPct val="107000"/>
                        </a:lnSpc>
                        <a:spcAft>
                          <a:spcPts val="0"/>
                        </a:spcAft>
                        <a:tabLst>
                          <a:tab pos="2800350" algn="l"/>
                        </a:tabLst>
                      </a:pPr>
                      <a:r>
                        <a:rPr lang="en-GB" sz="1200" dirty="0">
                          <a:effectLst/>
                          <a:latin typeface="Poppins" panose="00000500000000000000" pitchFamily="2" charset="0"/>
                          <a:cs typeface="Poppins" panose="00000500000000000000" pitchFamily="2" charset="0"/>
                        </a:rPr>
                        <a:t>Menu</a:t>
                      </a:r>
                      <a:endParaRPr lang="en-GB" sz="1600" b="1"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1998277"/>
                  </a:ext>
                </a:extLst>
              </a:tr>
              <a:tr h="281684">
                <a:tc>
                  <a:txBody>
                    <a:bodyPr/>
                    <a:lstStyle/>
                    <a:p>
                      <a:pPr algn="ctr">
                        <a:lnSpc>
                          <a:spcPct val="107000"/>
                        </a:lnSpc>
                        <a:spcAft>
                          <a:spcPts val="0"/>
                        </a:spcAft>
                        <a:tabLst>
                          <a:tab pos="2800350" algn="l"/>
                        </a:tabLst>
                      </a:pPr>
                      <a:r>
                        <a:rPr lang="en-GB" sz="1200" b="1" dirty="0">
                          <a:effectLst/>
                          <a:latin typeface="Poppins" panose="00000500000000000000" pitchFamily="2" charset="0"/>
                          <a:ea typeface="Calibri" panose="020F0502020204030204" pitchFamily="34" charset="0"/>
                          <a:cs typeface="Poppins" panose="00000500000000000000" pitchFamily="2" charset="0"/>
                        </a:rPr>
                        <a:t>Day 1</a:t>
                      </a:r>
                    </a:p>
                  </a:txBody>
                  <a:tcPr marL="68580" marR="68580" marT="0" marB="0"/>
                </a:tc>
                <a:tc>
                  <a:txBody>
                    <a:bodyPr/>
                    <a:lstStyle/>
                    <a:p>
                      <a:pPr algn="ctr">
                        <a:lnSpc>
                          <a:spcPct val="107000"/>
                        </a:lnSpc>
                        <a:spcAft>
                          <a:spcPts val="0"/>
                        </a:spcAft>
                        <a:tabLst>
                          <a:tab pos="2800350" algn="l"/>
                        </a:tabLst>
                      </a:pPr>
                      <a:r>
                        <a:rPr lang="en-GB" sz="1200" b="1" dirty="0">
                          <a:effectLst/>
                          <a:latin typeface="Poppins" panose="00000500000000000000" pitchFamily="2" charset="0"/>
                          <a:cs typeface="Poppins" panose="00000500000000000000" pitchFamily="2" charset="0"/>
                        </a:rPr>
                        <a:t>Day 2</a:t>
                      </a:r>
                      <a:endParaRPr lang="en-GB" sz="1600" b="1"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1" dirty="0">
                          <a:effectLst/>
                          <a:latin typeface="Poppins" panose="00000500000000000000" pitchFamily="2" charset="0"/>
                          <a:cs typeface="Poppins" panose="00000500000000000000" pitchFamily="2" charset="0"/>
                        </a:rPr>
                        <a:t>Day 3</a:t>
                      </a:r>
                      <a:endParaRPr lang="en-GB" sz="1600" b="1"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743431019"/>
                  </a:ext>
                </a:extLst>
              </a:tr>
              <a:tr h="281684">
                <a:tc>
                  <a:txBody>
                    <a:bodyPr/>
                    <a:lstStyle/>
                    <a:p>
                      <a:pPr algn="ctr">
                        <a:lnSpc>
                          <a:spcPct val="107000"/>
                        </a:lnSpc>
                        <a:spcAft>
                          <a:spcPts val="0"/>
                        </a:spcAft>
                        <a:tabLst>
                          <a:tab pos="2800350" algn="l"/>
                        </a:tabLst>
                      </a:pPr>
                      <a:r>
                        <a:rPr lang="en-GB" sz="1200" b="1" dirty="0">
                          <a:effectLst/>
                          <a:latin typeface="Poppins" panose="00000500000000000000" pitchFamily="2" charset="0"/>
                          <a:cs typeface="Poppins" panose="00000500000000000000" pitchFamily="2" charset="0"/>
                        </a:rPr>
                        <a:t>Breakfast</a:t>
                      </a:r>
                      <a:endParaRPr lang="en-GB" sz="1600" b="1"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1">
                          <a:effectLst/>
                          <a:latin typeface="Poppins" panose="00000500000000000000" pitchFamily="2" charset="0"/>
                          <a:cs typeface="Poppins" panose="00000500000000000000" pitchFamily="2" charset="0"/>
                        </a:rPr>
                        <a:t>Breakfast</a:t>
                      </a:r>
                      <a:endParaRPr lang="en-GB" sz="1600" b="1">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1">
                          <a:effectLst/>
                          <a:latin typeface="Poppins" panose="00000500000000000000" pitchFamily="2" charset="0"/>
                          <a:cs typeface="Poppins" panose="00000500000000000000" pitchFamily="2" charset="0"/>
                        </a:rPr>
                        <a:t>Breakfast</a:t>
                      </a:r>
                      <a:endParaRPr lang="en-GB" sz="1600" b="1">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915397253"/>
                  </a:ext>
                </a:extLst>
              </a:tr>
              <a:tr h="577374">
                <a:tc>
                  <a:txBody>
                    <a:bodyPr/>
                    <a:lstStyle/>
                    <a:p>
                      <a:pPr algn="ctr">
                        <a:lnSpc>
                          <a:spcPct val="107000"/>
                        </a:lnSpc>
                        <a:spcAft>
                          <a:spcPts val="0"/>
                        </a:spcAft>
                        <a:tabLst>
                          <a:tab pos="2800350" algn="l"/>
                        </a:tabLst>
                      </a:pPr>
                      <a:r>
                        <a:rPr lang="en-GB" sz="1200" b="0" dirty="0">
                          <a:effectLst/>
                          <a:latin typeface="Poppins" panose="00000500000000000000" pitchFamily="2" charset="0"/>
                          <a:cs typeface="Poppins" panose="00000500000000000000" pitchFamily="2" charset="0"/>
                        </a:rPr>
                        <a:t> </a:t>
                      </a:r>
                      <a:endParaRPr lang="en-GB" sz="1600" b="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0" dirty="0">
                          <a:effectLst/>
                          <a:latin typeface="Poppins" panose="00000500000000000000" pitchFamily="2" charset="0"/>
                          <a:cs typeface="Poppins" panose="00000500000000000000" pitchFamily="2" charset="0"/>
                        </a:rPr>
                        <a:t>Cereals, Sausage, Bacon, Tomato, Hash Brown, Toast, Tea and </a:t>
                      </a:r>
                      <a:r>
                        <a:rPr lang="en-GB" sz="1100" b="0" dirty="0">
                          <a:effectLst/>
                          <a:latin typeface="Poppins" panose="00000500000000000000" pitchFamily="2" charset="0"/>
                          <a:cs typeface="Poppins" panose="00000500000000000000" pitchFamily="2" charset="0"/>
                        </a:rPr>
                        <a:t>Juice</a:t>
                      </a:r>
                      <a:endParaRPr lang="en-GB" sz="1600" b="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0" dirty="0">
                          <a:effectLst/>
                          <a:latin typeface="Poppins" panose="00000500000000000000" pitchFamily="2" charset="0"/>
                          <a:cs typeface="Poppins" panose="00000500000000000000" pitchFamily="2" charset="0"/>
                        </a:rPr>
                        <a:t>Cereals, Sausage, Bacon, Tomato, Hash Brown, Toast, Tea and Juice</a:t>
                      </a:r>
                      <a:endParaRPr lang="en-GB" sz="1600" b="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97923943"/>
                  </a:ext>
                </a:extLst>
              </a:tr>
              <a:tr h="281684">
                <a:tc>
                  <a:txBody>
                    <a:bodyPr/>
                    <a:lstStyle/>
                    <a:p>
                      <a:pPr algn="ctr">
                        <a:lnSpc>
                          <a:spcPct val="107000"/>
                        </a:lnSpc>
                        <a:spcAft>
                          <a:spcPts val="0"/>
                        </a:spcAft>
                        <a:tabLst>
                          <a:tab pos="2800350" algn="l"/>
                        </a:tabLst>
                      </a:pPr>
                      <a:r>
                        <a:rPr lang="en-GB" sz="1200" b="1">
                          <a:effectLst/>
                          <a:latin typeface="Poppins" panose="00000500000000000000" pitchFamily="2" charset="0"/>
                          <a:cs typeface="Poppins" panose="00000500000000000000" pitchFamily="2" charset="0"/>
                        </a:rPr>
                        <a:t>Lunch</a:t>
                      </a:r>
                      <a:endParaRPr lang="en-GB" sz="1600" b="1">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1">
                          <a:effectLst/>
                          <a:latin typeface="Poppins" panose="00000500000000000000" pitchFamily="2" charset="0"/>
                          <a:cs typeface="Poppins" panose="00000500000000000000" pitchFamily="2" charset="0"/>
                        </a:rPr>
                        <a:t>Lunch</a:t>
                      </a:r>
                      <a:endParaRPr lang="en-GB" sz="1600" b="1">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1">
                          <a:effectLst/>
                          <a:latin typeface="Poppins" panose="00000500000000000000" pitchFamily="2" charset="0"/>
                          <a:cs typeface="Poppins" panose="00000500000000000000" pitchFamily="2" charset="0"/>
                        </a:rPr>
                        <a:t>Lunch</a:t>
                      </a:r>
                      <a:endParaRPr lang="en-GB" sz="1600" b="1">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57104286"/>
                  </a:ext>
                </a:extLst>
              </a:tr>
              <a:tr h="281684">
                <a:tc>
                  <a:txBody>
                    <a:bodyPr/>
                    <a:lstStyle/>
                    <a:p>
                      <a:pPr algn="ctr">
                        <a:lnSpc>
                          <a:spcPct val="107000"/>
                        </a:lnSpc>
                        <a:spcAft>
                          <a:spcPts val="0"/>
                        </a:spcAft>
                        <a:tabLst>
                          <a:tab pos="2800350" algn="l"/>
                        </a:tabLst>
                      </a:pPr>
                      <a:r>
                        <a:rPr lang="en-GB" sz="1200" b="0">
                          <a:effectLst/>
                          <a:latin typeface="Poppins" panose="00000500000000000000" pitchFamily="2" charset="0"/>
                          <a:cs typeface="Poppins" panose="00000500000000000000" pitchFamily="2" charset="0"/>
                        </a:rPr>
                        <a:t>Packed lunch (sent from home)</a:t>
                      </a:r>
                      <a:endParaRPr lang="en-GB" sz="1600" b="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0">
                          <a:effectLst/>
                          <a:latin typeface="Poppins" panose="00000500000000000000" pitchFamily="2" charset="0"/>
                          <a:cs typeface="Poppins" panose="00000500000000000000" pitchFamily="2" charset="0"/>
                        </a:rPr>
                        <a:t>Packed Lunches (made at centre)</a:t>
                      </a:r>
                      <a:endParaRPr lang="en-GB" sz="1600" b="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0" dirty="0">
                          <a:effectLst/>
                          <a:latin typeface="Poppins" panose="00000500000000000000" pitchFamily="2" charset="0"/>
                          <a:cs typeface="Poppins" panose="00000500000000000000" pitchFamily="2" charset="0"/>
                        </a:rPr>
                        <a:t>Packed Lunches (made at centre)</a:t>
                      </a:r>
                      <a:endParaRPr lang="en-GB" sz="1600" b="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334602224"/>
                  </a:ext>
                </a:extLst>
              </a:tr>
              <a:tr h="281684">
                <a:tc>
                  <a:txBody>
                    <a:bodyPr/>
                    <a:lstStyle/>
                    <a:p>
                      <a:pPr algn="ctr">
                        <a:lnSpc>
                          <a:spcPct val="107000"/>
                        </a:lnSpc>
                        <a:spcAft>
                          <a:spcPts val="0"/>
                        </a:spcAft>
                        <a:tabLst>
                          <a:tab pos="2800350" algn="l"/>
                        </a:tabLst>
                      </a:pPr>
                      <a:r>
                        <a:rPr lang="en-GB" sz="1200" b="1">
                          <a:effectLst/>
                          <a:latin typeface="Poppins" panose="00000500000000000000" pitchFamily="2" charset="0"/>
                          <a:cs typeface="Poppins" panose="00000500000000000000" pitchFamily="2" charset="0"/>
                        </a:rPr>
                        <a:t>Tea</a:t>
                      </a:r>
                      <a:endParaRPr lang="en-GB" sz="1600" b="1">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1">
                          <a:effectLst/>
                          <a:latin typeface="Poppins" panose="00000500000000000000" pitchFamily="2" charset="0"/>
                          <a:cs typeface="Poppins" panose="00000500000000000000" pitchFamily="2" charset="0"/>
                        </a:rPr>
                        <a:t>Tea</a:t>
                      </a:r>
                      <a:endParaRPr lang="en-GB" sz="1600" b="1">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1" dirty="0">
                          <a:effectLst/>
                          <a:latin typeface="Poppins" panose="00000500000000000000" pitchFamily="2" charset="0"/>
                          <a:cs typeface="Poppins" panose="00000500000000000000" pitchFamily="2" charset="0"/>
                        </a:rPr>
                        <a:t>Tea</a:t>
                      </a:r>
                      <a:endParaRPr lang="en-GB" sz="1600" b="1"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536311300"/>
                  </a:ext>
                </a:extLst>
              </a:tr>
              <a:tr h="577374">
                <a:tc>
                  <a:txBody>
                    <a:bodyPr/>
                    <a:lstStyle/>
                    <a:p>
                      <a:pPr algn="ctr">
                        <a:lnSpc>
                          <a:spcPct val="107000"/>
                        </a:lnSpc>
                        <a:spcAft>
                          <a:spcPts val="0"/>
                        </a:spcAft>
                        <a:tabLst>
                          <a:tab pos="2800350" algn="l"/>
                        </a:tabLst>
                      </a:pPr>
                      <a:r>
                        <a:rPr lang="en-GB" sz="1200" b="0">
                          <a:effectLst/>
                          <a:latin typeface="Poppins" panose="00000500000000000000" pitchFamily="2" charset="0"/>
                          <a:cs typeface="Poppins" panose="00000500000000000000" pitchFamily="2" charset="0"/>
                        </a:rPr>
                        <a:t>Mild Chilli con Carne &amp; Rice</a:t>
                      </a:r>
                      <a:endParaRPr lang="en-GB" sz="1600" b="0">
                        <a:effectLst/>
                        <a:latin typeface="Poppins" panose="00000500000000000000" pitchFamily="2" charset="0"/>
                        <a:cs typeface="Poppins" panose="00000500000000000000" pitchFamily="2" charset="0"/>
                      </a:endParaRPr>
                    </a:p>
                    <a:p>
                      <a:pPr algn="ctr">
                        <a:lnSpc>
                          <a:spcPct val="107000"/>
                        </a:lnSpc>
                        <a:spcAft>
                          <a:spcPts val="0"/>
                        </a:spcAft>
                        <a:tabLst>
                          <a:tab pos="2800350" algn="l"/>
                        </a:tabLst>
                      </a:pPr>
                      <a:r>
                        <a:rPr lang="en-GB" sz="1200" b="0">
                          <a:effectLst/>
                          <a:latin typeface="Poppins" panose="00000500000000000000" pitchFamily="2" charset="0"/>
                          <a:cs typeface="Poppins" panose="00000500000000000000" pitchFamily="2" charset="0"/>
                        </a:rPr>
                        <a:t>Hot Apple Pie &amp; Ice Cream</a:t>
                      </a:r>
                      <a:endParaRPr lang="en-GB" sz="1600" b="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0">
                          <a:effectLst/>
                          <a:latin typeface="Poppins" panose="00000500000000000000" pitchFamily="2" charset="0"/>
                          <a:cs typeface="Poppins" panose="00000500000000000000" pitchFamily="2" charset="0"/>
                        </a:rPr>
                        <a:t>Chicken Pie with Gravy, Chips, Peas &amp; Carrots</a:t>
                      </a:r>
                      <a:endParaRPr lang="en-GB" sz="1600" b="0">
                        <a:effectLst/>
                        <a:latin typeface="Poppins" panose="00000500000000000000" pitchFamily="2" charset="0"/>
                        <a:cs typeface="Poppins" panose="00000500000000000000" pitchFamily="2" charset="0"/>
                      </a:endParaRPr>
                    </a:p>
                    <a:p>
                      <a:pPr algn="ctr">
                        <a:lnSpc>
                          <a:spcPct val="107000"/>
                        </a:lnSpc>
                        <a:spcAft>
                          <a:spcPts val="0"/>
                        </a:spcAft>
                        <a:tabLst>
                          <a:tab pos="2800350" algn="l"/>
                        </a:tabLst>
                      </a:pPr>
                      <a:r>
                        <a:rPr lang="en-GB" sz="1200" b="0">
                          <a:effectLst/>
                          <a:latin typeface="Poppins" panose="00000500000000000000" pitchFamily="2" charset="0"/>
                          <a:cs typeface="Poppins" panose="00000500000000000000" pitchFamily="2" charset="0"/>
                        </a:rPr>
                        <a:t>Chocolate Fudge Cake &amp; Whipped Cream</a:t>
                      </a:r>
                      <a:endParaRPr lang="en-GB" sz="1600" b="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0" dirty="0">
                          <a:effectLst/>
                          <a:latin typeface="Poppins" panose="00000500000000000000" pitchFamily="2" charset="0"/>
                          <a:cs typeface="Poppins" panose="00000500000000000000" pitchFamily="2" charset="0"/>
                        </a:rPr>
                        <a:t> </a:t>
                      </a:r>
                      <a:endParaRPr lang="en-GB" sz="1600" b="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866240161"/>
                  </a:ext>
                </a:extLst>
              </a:tr>
              <a:tr h="281684">
                <a:tc>
                  <a:txBody>
                    <a:bodyPr/>
                    <a:lstStyle/>
                    <a:p>
                      <a:pPr algn="ctr">
                        <a:lnSpc>
                          <a:spcPct val="107000"/>
                        </a:lnSpc>
                        <a:spcAft>
                          <a:spcPts val="0"/>
                        </a:spcAft>
                        <a:tabLst>
                          <a:tab pos="2800350" algn="l"/>
                        </a:tabLst>
                      </a:pPr>
                      <a:r>
                        <a:rPr lang="en-GB" sz="1200" b="1">
                          <a:effectLst/>
                          <a:latin typeface="Poppins" panose="00000500000000000000" pitchFamily="2" charset="0"/>
                          <a:cs typeface="Poppins" panose="00000500000000000000" pitchFamily="2" charset="0"/>
                        </a:rPr>
                        <a:t>Supper</a:t>
                      </a:r>
                      <a:endParaRPr lang="en-GB" sz="1600" b="1">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1">
                          <a:effectLst/>
                          <a:latin typeface="Poppins" panose="00000500000000000000" pitchFamily="2" charset="0"/>
                          <a:cs typeface="Poppins" panose="00000500000000000000" pitchFamily="2" charset="0"/>
                        </a:rPr>
                        <a:t>Supper</a:t>
                      </a:r>
                      <a:endParaRPr lang="en-GB" sz="1600" b="1">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1">
                          <a:effectLst/>
                          <a:latin typeface="Poppins" panose="00000500000000000000" pitchFamily="2" charset="0"/>
                          <a:cs typeface="Poppins" panose="00000500000000000000" pitchFamily="2" charset="0"/>
                        </a:rPr>
                        <a:t>Supper</a:t>
                      </a:r>
                      <a:endParaRPr lang="en-GB" sz="1600" b="1">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901862596"/>
                  </a:ext>
                </a:extLst>
              </a:tr>
              <a:tr h="281684">
                <a:tc>
                  <a:txBody>
                    <a:bodyPr/>
                    <a:lstStyle/>
                    <a:p>
                      <a:pPr algn="ctr">
                        <a:lnSpc>
                          <a:spcPct val="107000"/>
                        </a:lnSpc>
                        <a:spcAft>
                          <a:spcPts val="0"/>
                        </a:spcAft>
                        <a:tabLst>
                          <a:tab pos="2800350" algn="l"/>
                        </a:tabLst>
                      </a:pPr>
                      <a:r>
                        <a:rPr lang="en-GB" sz="1200" b="0">
                          <a:effectLst/>
                          <a:latin typeface="Poppins" panose="00000500000000000000" pitchFamily="2" charset="0"/>
                          <a:cs typeface="Poppins" panose="00000500000000000000" pitchFamily="2" charset="0"/>
                        </a:rPr>
                        <a:t>Oat Biscuits &amp; Drinks</a:t>
                      </a:r>
                      <a:endParaRPr lang="en-GB" sz="1600" b="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0">
                          <a:effectLst/>
                          <a:latin typeface="Poppins" panose="00000500000000000000" pitchFamily="2" charset="0"/>
                          <a:cs typeface="Poppins" panose="00000500000000000000" pitchFamily="2" charset="0"/>
                        </a:rPr>
                        <a:t>Oat Biscuits &amp; Drinks</a:t>
                      </a:r>
                      <a:endParaRPr lang="en-GB" sz="1600" b="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algn="ctr">
                        <a:lnSpc>
                          <a:spcPct val="107000"/>
                        </a:lnSpc>
                        <a:spcAft>
                          <a:spcPts val="0"/>
                        </a:spcAft>
                        <a:tabLst>
                          <a:tab pos="2800350" algn="l"/>
                        </a:tabLst>
                      </a:pPr>
                      <a:r>
                        <a:rPr lang="en-GB" sz="1200" b="0" dirty="0">
                          <a:effectLst/>
                          <a:latin typeface="Poppins" panose="00000500000000000000" pitchFamily="2" charset="0"/>
                          <a:cs typeface="Poppins" panose="00000500000000000000" pitchFamily="2" charset="0"/>
                        </a:rPr>
                        <a:t> </a:t>
                      </a:r>
                      <a:endParaRPr lang="en-GB" sz="1600" b="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062760140"/>
                  </a:ext>
                </a:extLst>
              </a:tr>
            </a:tbl>
          </a:graphicData>
        </a:graphic>
      </p:graphicFrame>
    </p:spTree>
    <p:extLst>
      <p:ext uri="{BB962C8B-B14F-4D97-AF65-F5344CB8AC3E}">
        <p14:creationId xmlns:p14="http://schemas.microsoft.com/office/powerpoint/2010/main" val="291756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AB0-CBAC-4E3F-BF51-38D21137F8A3}"/>
              </a:ext>
            </a:extLst>
          </p:cNvPr>
          <p:cNvSpPr>
            <a:spLocks noGrp="1"/>
          </p:cNvSpPr>
          <p:nvPr>
            <p:ph type="title"/>
          </p:nvPr>
        </p:nvSpPr>
        <p:spPr/>
        <p:txBody>
          <a:bodyPr/>
          <a:lstStyle/>
          <a:p>
            <a:r>
              <a:rPr lang="en-GB" dirty="0"/>
              <a:t>Extra Information</a:t>
            </a:r>
          </a:p>
        </p:txBody>
      </p:sp>
      <p:sp>
        <p:nvSpPr>
          <p:cNvPr id="3" name="Content Placeholder 2">
            <a:extLst>
              <a:ext uri="{FF2B5EF4-FFF2-40B4-BE49-F238E27FC236}">
                <a16:creationId xmlns:a16="http://schemas.microsoft.com/office/drawing/2014/main" id="{5CFECF67-FC65-430A-AA57-91696AC9E447}"/>
              </a:ext>
            </a:extLst>
          </p:cNvPr>
          <p:cNvSpPr>
            <a:spLocks noGrp="1"/>
          </p:cNvSpPr>
          <p:nvPr>
            <p:ph idx="1"/>
          </p:nvPr>
        </p:nvSpPr>
        <p:spPr/>
        <p:txBody>
          <a:bodyPr>
            <a:normAutofit fontScale="47500" lnSpcReduction="20000"/>
          </a:bodyPr>
          <a:lstStyle/>
          <a:p>
            <a:pPr marL="342900" indent="-342900">
              <a:lnSpc>
                <a:spcPct val="120000"/>
              </a:lnSpc>
            </a:pPr>
            <a:r>
              <a:rPr lang="en-GB" sz="3300" dirty="0">
                <a:latin typeface="Poppins" panose="00000500000000000000" pitchFamily="2" charset="0"/>
                <a:cs typeface="Poppins" panose="00000500000000000000" pitchFamily="2" charset="0"/>
              </a:rPr>
              <a:t>No aerosols! </a:t>
            </a:r>
          </a:p>
          <a:p>
            <a:pPr marL="342900" indent="-342900">
              <a:lnSpc>
                <a:spcPct val="120000"/>
              </a:lnSpc>
            </a:pPr>
            <a:r>
              <a:rPr lang="en-GB" sz="3300" dirty="0">
                <a:latin typeface="Poppins" panose="00000500000000000000" pitchFamily="2" charset="0"/>
                <a:cs typeface="Poppins" panose="00000500000000000000" pitchFamily="2" charset="0"/>
              </a:rPr>
              <a:t>A  member of staff will regularly phone/text school with updates and information. The office will then send this information to you via text. </a:t>
            </a:r>
            <a:r>
              <a:rPr lang="en-GB" sz="3300" dirty="0">
                <a:solidFill>
                  <a:srgbClr val="FF0000"/>
                </a:solidFill>
                <a:latin typeface="Poppins" panose="00000500000000000000" pitchFamily="2" charset="0"/>
                <a:cs typeface="Poppins" panose="00000500000000000000" pitchFamily="2" charset="0"/>
              </a:rPr>
              <a:t>Please make sure the office has your up to date number.</a:t>
            </a:r>
          </a:p>
          <a:p>
            <a:pPr marL="342900" indent="-342900">
              <a:lnSpc>
                <a:spcPct val="120000"/>
              </a:lnSpc>
            </a:pPr>
            <a:r>
              <a:rPr lang="en-GB" sz="3300" dirty="0">
                <a:latin typeface="Poppins" panose="00000500000000000000" pitchFamily="2" charset="0"/>
                <a:cs typeface="Poppins" panose="00000500000000000000" pitchFamily="2" charset="0"/>
              </a:rPr>
              <a:t>‘Lights out’ will be approximately 10:00pm, but children will be allowed time before hand to relax and prepare for bed. </a:t>
            </a:r>
          </a:p>
          <a:p>
            <a:pPr marL="342900" indent="-342900">
              <a:lnSpc>
                <a:spcPct val="120000"/>
              </a:lnSpc>
            </a:pPr>
            <a:r>
              <a:rPr lang="en-GB" sz="3300" dirty="0">
                <a:latin typeface="Poppins" panose="00000500000000000000" pitchFamily="2" charset="0"/>
                <a:cs typeface="Poppins" panose="00000500000000000000" pitchFamily="2" charset="0"/>
              </a:rPr>
              <a:t>Members of staff will be available at all times. </a:t>
            </a:r>
          </a:p>
          <a:p>
            <a:pPr marL="342900" indent="-342900">
              <a:lnSpc>
                <a:spcPct val="120000"/>
              </a:lnSpc>
            </a:pPr>
            <a:r>
              <a:rPr lang="en-GB" sz="3300" dirty="0">
                <a:latin typeface="Poppins" panose="00000500000000000000" pitchFamily="2" charset="0"/>
                <a:cs typeface="Poppins" panose="00000500000000000000" pitchFamily="2" charset="0"/>
              </a:rPr>
              <a:t>On the morning we leave, please make sure their luggage is in the hall with their name clearly labelled. We ask for all children to be at school for about 7:15/7:20am and parents are more than welcome to stay and wave them off. </a:t>
            </a:r>
          </a:p>
          <a:p>
            <a:pPr marL="342900" indent="-342900">
              <a:lnSpc>
                <a:spcPct val="120000"/>
              </a:lnSpc>
            </a:pPr>
            <a:r>
              <a:rPr lang="en-GB" sz="3300" dirty="0">
                <a:latin typeface="Poppins" panose="00000500000000000000" pitchFamily="2" charset="0"/>
                <a:cs typeface="Poppins" panose="00000500000000000000" pitchFamily="2" charset="0"/>
              </a:rPr>
              <a:t>Residential are about promoting independence, children enjoying themselves and having a fantastic experience that they will never forget!</a:t>
            </a:r>
          </a:p>
          <a:p>
            <a:pPr marL="342900" indent="-342900">
              <a:lnSpc>
                <a:spcPct val="120000"/>
              </a:lnSpc>
            </a:pPr>
            <a:r>
              <a:rPr lang="en-GB" sz="3300" u="sng" dirty="0">
                <a:latin typeface="Poppins" panose="00000500000000000000" pitchFamily="2" charset="0"/>
                <a:cs typeface="Poppins" panose="00000500000000000000" pitchFamily="2" charset="0"/>
              </a:rPr>
              <a:t>Follow the school’s Twitter account – strongly recommended</a:t>
            </a:r>
          </a:p>
          <a:p>
            <a:pPr marL="0" indent="0">
              <a:buNone/>
            </a:pPr>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19400673"/>
      </p:ext>
    </p:extLst>
  </p:cSld>
  <p:clrMapOvr>
    <a:masterClrMapping/>
  </p:clrMapOvr>
</p:sld>
</file>

<file path=ppt/theme/theme1.xml><?xml version="1.0" encoding="utf-8"?>
<a:theme xmlns:a="http://schemas.openxmlformats.org/drawingml/2006/main" name="Office Theme">
  <a:themeElements>
    <a:clrScheme name="Churchfield Primary School - Main">
      <a:dk1>
        <a:srgbClr val="000000"/>
      </a:dk1>
      <a:lt1>
        <a:srgbClr val="FFFFFF"/>
      </a:lt1>
      <a:dk2>
        <a:srgbClr val="44546A"/>
      </a:dk2>
      <a:lt2>
        <a:srgbClr val="E7E6E6"/>
      </a:lt2>
      <a:accent1>
        <a:srgbClr val="7C1530"/>
      </a:accent1>
      <a:accent2>
        <a:srgbClr val="FEBF1D"/>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2347</TotalTime>
  <Words>1001</Words>
  <Application>Microsoft Office PowerPoint</Application>
  <PresentationFormat>Widescreen</PresentationFormat>
  <Paragraphs>111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Poppins</vt:lpstr>
      <vt:lpstr>Poppins Medium</vt:lpstr>
      <vt:lpstr>Quicksand</vt:lpstr>
      <vt:lpstr>Times New Roman</vt:lpstr>
      <vt:lpstr>Office Theme</vt:lpstr>
      <vt:lpstr>Tower Wood Residential</vt:lpstr>
      <vt:lpstr>The Area</vt:lpstr>
      <vt:lpstr>Medication</vt:lpstr>
      <vt:lpstr>What to Pack</vt:lpstr>
      <vt:lpstr>Departure</vt:lpstr>
      <vt:lpstr>The Programme</vt:lpstr>
      <vt:lpstr>Rules</vt:lpstr>
      <vt:lpstr>Food</vt:lpstr>
      <vt:lpstr>Extra Information</vt:lpstr>
      <vt:lpstr>Extra Information</vt:lpstr>
      <vt:lpstr>Medical Forms</vt:lpstr>
      <vt:lpstr>Tips</vt:lpstr>
      <vt:lpstr>Before You Go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Rose | awesome.™</dc:creator>
  <cp:lastModifiedBy>Mr J Bean</cp:lastModifiedBy>
  <cp:revision>11</cp:revision>
  <dcterms:created xsi:type="dcterms:W3CDTF">2021-01-29T14:52:12Z</dcterms:created>
  <dcterms:modified xsi:type="dcterms:W3CDTF">2021-06-21T20:24:34Z</dcterms:modified>
</cp:coreProperties>
</file>